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24"/>
  </p:notesMasterIdLst>
  <p:sldIdLst>
    <p:sldId id="256" r:id="rId5"/>
    <p:sldId id="321" r:id="rId6"/>
    <p:sldId id="283" r:id="rId7"/>
    <p:sldId id="323" r:id="rId8"/>
    <p:sldId id="291" r:id="rId9"/>
    <p:sldId id="276" r:id="rId10"/>
    <p:sldId id="301" r:id="rId11"/>
    <p:sldId id="302" r:id="rId12"/>
    <p:sldId id="303" r:id="rId13"/>
    <p:sldId id="280" r:id="rId14"/>
    <p:sldId id="281" r:id="rId15"/>
    <p:sldId id="282" r:id="rId16"/>
    <p:sldId id="294" r:id="rId17"/>
    <p:sldId id="325" r:id="rId18"/>
    <p:sldId id="310" r:id="rId19"/>
    <p:sldId id="309" r:id="rId20"/>
    <p:sldId id="324" r:id="rId21"/>
    <p:sldId id="326" r:id="rId22"/>
    <p:sldId id="32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0265F8-E132-4990-A919-9C1DA11B7364}">
          <p14:sldIdLst>
            <p14:sldId id="256"/>
          </p14:sldIdLst>
        </p14:section>
        <p14:section name="Introduction" id="{CFE9EFBA-DCDB-4543-A6EC-A3E907284DAF}">
          <p14:sldIdLst>
            <p14:sldId id="321"/>
            <p14:sldId id="283"/>
            <p14:sldId id="323"/>
          </p14:sldIdLst>
        </p14:section>
        <p14:section name="Quant polling findings" id="{CB799BB2-3859-480B-B75C-5AE1FF82D6F4}">
          <p14:sldIdLst>
            <p14:sldId id="291"/>
            <p14:sldId id="276"/>
            <p14:sldId id="301"/>
            <p14:sldId id="302"/>
            <p14:sldId id="303"/>
            <p14:sldId id="280"/>
            <p14:sldId id="281"/>
            <p14:sldId id="282"/>
          </p14:sldIdLst>
        </p14:section>
        <p14:section name="Qualitative findings" id="{899B48E6-63A1-4379-BE76-6658327F4F8A}">
          <p14:sldIdLst>
            <p14:sldId id="294"/>
            <p14:sldId id="325"/>
            <p14:sldId id="310"/>
            <p14:sldId id="309"/>
            <p14:sldId id="324"/>
            <p14:sldId id="326"/>
            <p14:sldId id="3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38191D-9BFE-2CBD-C85A-A3F7AB18ABD6}" name="Astor Gilliland" initials="AG" userId="S::astor.gilliland@healthwatch.co.uk::9927901a-ffd8-4c65-bcf9-8424d687f99f" providerId="AD"/>
  <p188:author id="{2C6FB587-9739-93FC-ED1D-5C8D355BBC0F}" name="Rebecca Curtayne" initials="RC" userId="S::rebecca.curtayne@healthwatch.co.uk::407050ed-70ce-49e0-93b4-3d5509f07d9a" providerId="AD"/>
  <p188:author id="{B98AE6EE-3157-B5F7-BC5F-E3D622C81041}" name="Nina Marsh" initials="NM" userId="S::nina.marsh@healthwatch.co.uk::fee48cde-df40-4601-9c00-33d6dfedf3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F18BC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2E40A-5C91-4767-BE8B-4009F65DD05E}" v="1" dt="2026-07-15T08:55:45.208"/>
    <p1510:client id="{FB676CDE-FBBB-47A6-B06F-FEE4C8E6DA73}" v="9" dt="2026-07-14T09:04:35.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40" autoAdjust="0"/>
  </p:normalViewPr>
  <p:slideViewPr>
    <p:cSldViewPr snapToGrid="0">
      <p:cViewPr varScale="1">
        <p:scale>
          <a:sx n="79" d="100"/>
          <a:sy n="79" d="100"/>
        </p:scale>
        <p:origin x="286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itservicemanagementcqcorg.sharepoint.com/sites/HealthwatchEnglandResearchandInsightTeam544/Shared%20Documents/Policy%20Research%20Projects/AI%20&amp;%20AVT/Findings%20&amp;%20Write%20up/20260505_AVT%20polling%20analysis.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tservicemanagementcqcorg.sharepoint.com/sites/HealthwatchEnglandResearchandInsightTeam544/Shared%20Documents/Policy%20Research%20Projects/AI%20&amp;%20AVT/Findings%20&amp;%20Write%20up/26%200505%20Healthwatch%20AI%20scribes%20data%20tables%20v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tservicemanagementcqcorg.sharepoint.com/sites/HealthwatchEnglandResearchandInsightTeam544/Shared%20Documents/Policy%20Research%20Projects/AI%20&amp;%20AVT/Findings%20&amp;%20Write%20up/20260505_AVT%20polling%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oleObject" Target="https://itservicemanagementcqcorg.sharepoint.com/sites/HealthwatchEnglandResearchandInsightTeam544/Shared%20Documents/Policy%20Research%20Projects/AI%20&amp;%20AVT/Findings%20&amp;%20Write%20up/20260505_AVT%20polling%20analysi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i="0" baseline="0" dirty="0">
                <a:solidFill>
                  <a:schemeClr val="tx1"/>
                </a:solidFill>
              </a:rPr>
              <a:t>Contact with NHS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33737277054686E-2"/>
          <c:y val="0.16514701526408912"/>
          <c:w val="0.96683654332804425"/>
          <c:h val="0.83485260923154481"/>
        </c:manualLayout>
      </c:layout>
      <c:barChart>
        <c:barDir val="bar"/>
        <c:grouping val="percentStacked"/>
        <c:varyColors val="0"/>
        <c:ser>
          <c:idx val="0"/>
          <c:order val="0"/>
          <c:tx>
            <c:strRef>
              <c:f>'Q8 trust'!$F$10</c:f>
              <c:strCache>
                <c:ptCount val="1"/>
                <c:pt idx="0">
                  <c:v>Somewhat</c:v>
                </c:pt>
              </c:strCache>
            </c:strRef>
          </c:tx>
          <c:spPr>
            <a:solidFill>
              <a:schemeClr val="accent2">
                <a:alpha val="69000"/>
              </a:schemeClr>
            </a:solidFill>
            <a:ln>
              <a:noFill/>
            </a:ln>
            <a:effectLst/>
          </c:spPr>
          <c:invertIfNegative val="0"/>
          <c:dLbls>
            <c:dLbl>
              <c:idx val="0"/>
              <c:layout>
                <c:manualLayout>
                  <c:x val="-6.5412255296740232E-2"/>
                  <c:y val="1.081619704215336E-2"/>
                </c:manualLayout>
              </c:layout>
              <c:tx>
                <c:rich>
                  <a:bodyPr/>
                  <a:lstStyle/>
                  <a:p>
                    <a:r>
                      <a:rPr lang="en-US" dirty="0"/>
                      <a:t>Somewhat:</a:t>
                    </a:r>
                    <a:r>
                      <a:rPr lang="en-US" baseline="0" dirty="0"/>
                      <a:t> 24%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manualLayout>
                      <c:w val="0.31167006560729754"/>
                      <c:h val="0.3244859112646008"/>
                    </c:manualLayout>
                  </c15:layout>
                  <c15:showDataLabelsRange val="0"/>
                </c:ext>
                <c:ext xmlns:c16="http://schemas.microsoft.com/office/drawing/2014/chart" uri="{C3380CC4-5D6E-409C-BE32-E72D297353CC}">
                  <c16:uniqueId val="{00000000-8F2E-4B75-A765-C5D168A89F0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 trust'!$E$11:$E$13</c:f>
              <c:strCache>
                <c:ptCount val="1"/>
                <c:pt idx="0">
                  <c:v>Agree</c:v>
                </c:pt>
              </c:strCache>
              <c:extLst/>
            </c:strRef>
          </c:cat>
          <c:val>
            <c:numRef>
              <c:f>'Q8 trust'!$F$11:$F$13</c:f>
              <c:numCache>
                <c:formatCode>0%</c:formatCode>
                <c:ptCount val="1"/>
                <c:pt idx="0">
                  <c:v>0.2437665782709959</c:v>
                </c:pt>
              </c:numCache>
              <c:extLst/>
            </c:numRef>
          </c:val>
          <c:extLst>
            <c:ext xmlns:c16="http://schemas.microsoft.com/office/drawing/2014/chart" uri="{C3380CC4-5D6E-409C-BE32-E72D297353CC}">
              <c16:uniqueId val="{00000000-3DF7-45F8-A3C2-50DA7F49420A}"/>
            </c:ext>
          </c:extLst>
        </c:ser>
        <c:ser>
          <c:idx val="1"/>
          <c:order val="1"/>
          <c:tx>
            <c:strRef>
              <c:f>'Q8 trust'!$G$10</c:f>
              <c:strCache>
                <c:ptCount val="1"/>
                <c:pt idx="0">
                  <c:v>Completely</c:v>
                </c:pt>
              </c:strCache>
            </c:strRef>
          </c:tx>
          <c:spPr>
            <a:solidFill>
              <a:schemeClr val="accent2"/>
            </a:solidFill>
            <a:ln>
              <a:noFill/>
            </a:ln>
            <a:effectLst/>
          </c:spPr>
          <c:invertIfNegative val="0"/>
          <c:dLbls>
            <c:dLbl>
              <c:idx val="0"/>
              <c:layout>
                <c:manualLayout>
                  <c:x val="9.7109898711210515E-4"/>
                  <c:y val="1.081619704215336E-2"/>
                </c:manualLayout>
              </c:layout>
              <c:tx>
                <c:rich>
                  <a:bodyPr rot="0" spcFirstLastPara="1" vertOverflow="ellipsis" vert="horz" wrap="square" lIns="38100" tIns="19050" rIns="38100" bIns="19050" anchor="ctr" anchorCtr="0">
                    <a:spAutoFit/>
                  </a:bodyPr>
                  <a:lstStyle/>
                  <a:p>
                    <a:pPr algn="l">
                      <a:defRPr sz="1800" b="0" i="0" u="none" strike="noStrike" kern="1200" baseline="0">
                        <a:solidFill>
                          <a:schemeClr val="tx1"/>
                        </a:solidFill>
                        <a:latin typeface="+mn-lt"/>
                        <a:ea typeface="+mn-ea"/>
                        <a:cs typeface="+mn-cs"/>
                      </a:defRPr>
                    </a:pPr>
                    <a:r>
                      <a:rPr lang="en-US" sz="1600" dirty="0"/>
                      <a:t>Completely:</a:t>
                    </a:r>
                    <a:r>
                      <a:rPr lang="en-US" sz="1600" baseline="0" dirty="0"/>
                      <a:t> </a:t>
                    </a:r>
                    <a:fld id="{3A5AF518-20C8-4D9C-91D8-A9CA155475C3}" type="VALUE">
                      <a:rPr lang="en-US" sz="1600" smtClean="0"/>
                      <a:pPr algn="l">
                        <a:defRPr/>
                      </a:pPr>
                      <a:t>[VALUE]</a:t>
                    </a:fld>
                    <a:endParaRPr lang="en-US" sz="1600" baseline="0" dirty="0"/>
                  </a:p>
                </c:rich>
              </c:tx>
              <c:spPr>
                <a:noFill/>
                <a:ln>
                  <a:noFill/>
                </a:ln>
                <a:effectLst/>
              </c:spPr>
              <c:txPr>
                <a:bodyPr rot="0" spcFirstLastPara="1" vertOverflow="ellipsis" vert="horz" wrap="square" lIns="38100" tIns="19050" rIns="38100" bIns="19050" anchor="ctr" anchorCtr="0">
                  <a:spAutoFit/>
                </a:bodyPr>
                <a:lstStyle/>
                <a:p>
                  <a:pPr algn="l">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651852526898647"/>
                      <c:h val="0.3244859112646008"/>
                    </c:manualLayout>
                  </c15:layout>
                  <c15:dlblFieldTable/>
                  <c15:showDataLabelsRange val="0"/>
                </c:ext>
                <c:ext xmlns:c16="http://schemas.microsoft.com/office/drawing/2014/chart" uri="{C3380CC4-5D6E-409C-BE32-E72D297353CC}">
                  <c16:uniqueId val="{00000001-8F2E-4B75-A765-C5D168A89F0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 trust'!$E$11:$E$13</c:f>
              <c:strCache>
                <c:ptCount val="1"/>
                <c:pt idx="0">
                  <c:v>Agree</c:v>
                </c:pt>
              </c:strCache>
              <c:extLst/>
            </c:strRef>
          </c:cat>
          <c:val>
            <c:numRef>
              <c:f>'Q8 trust'!$G$11:$G$13</c:f>
              <c:numCache>
                <c:formatCode>0%</c:formatCode>
                <c:ptCount val="1"/>
                <c:pt idx="0">
                  <c:v>0.1094197352870948</c:v>
                </c:pt>
              </c:numCache>
              <c:extLst/>
            </c:numRef>
          </c:val>
          <c:extLst>
            <c:ext xmlns:c16="http://schemas.microsoft.com/office/drawing/2014/chart" uri="{C3380CC4-5D6E-409C-BE32-E72D297353CC}">
              <c16:uniqueId val="{00000001-3DF7-45F8-A3C2-50DA7F49420A}"/>
            </c:ext>
          </c:extLst>
        </c:ser>
        <c:dLbls>
          <c:dLblPos val="ctr"/>
          <c:showLegendKey val="0"/>
          <c:showVal val="1"/>
          <c:showCatName val="0"/>
          <c:showSerName val="0"/>
          <c:showPercent val="0"/>
          <c:showBubbleSize val="0"/>
        </c:dLbls>
        <c:gapWidth val="70"/>
        <c:overlap val="100"/>
        <c:axId val="249637279"/>
        <c:axId val="249624319"/>
        <c:extLst>
          <c:ext xmlns:c15="http://schemas.microsoft.com/office/drawing/2012/chart" uri="{02D57815-91ED-43cb-92C2-25804820EDAC}">
            <c15:filteredBarSeries>
              <c15:ser>
                <c:idx val="2"/>
                <c:order val="2"/>
                <c:tx>
                  <c:strRef>
                    <c:extLst>
                      <c:ext uri="{02D57815-91ED-43cb-92C2-25804820EDAC}">
                        <c15:formulaRef>
                          <c15:sqref>'Q8 trust'!$H$10</c15:sqref>
                        </c15:formulaRef>
                      </c:ext>
                    </c:extLst>
                    <c:strCache>
                      <c:ptCount val="1"/>
                      <c:pt idx="0">
                        <c:v>Neither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'Q8 trust'!$E$11:$E$13</c15:sqref>
                        </c15:formulaRef>
                      </c:ext>
                    </c:extLst>
                    <c:strCache>
                      <c:ptCount val="1"/>
                      <c:pt idx="0">
                        <c:v>Agree</c:v>
                      </c:pt>
                    </c:strCache>
                  </c:strRef>
                </c:cat>
                <c:val>
                  <c:numRef>
                    <c:extLst>
                      <c:ext uri="{02D57815-91ED-43cb-92C2-25804820EDAC}">
                        <c15:formulaRef>
                          <c15:sqref>'Q8 trust'!$H$11:$H$13</c15:sqref>
                        </c15:formulaRef>
                      </c:ext>
                    </c:extLst>
                    <c:numCache>
                      <c:formatCode>0%</c:formatCode>
                      <c:ptCount val="1"/>
                    </c:numCache>
                  </c:numRef>
                </c:val>
                <c:extLst>
                  <c:ext xmlns:c16="http://schemas.microsoft.com/office/drawing/2014/chart" uri="{C3380CC4-5D6E-409C-BE32-E72D297353CC}">
                    <c16:uniqueId val="{00000002-3DF7-45F8-A3C2-50DA7F49420A}"/>
                  </c:ext>
                </c:extLst>
              </c15:ser>
            </c15:filteredBarSeries>
          </c:ext>
        </c:extLst>
      </c:barChart>
      <c:catAx>
        <c:axId val="249637279"/>
        <c:scaling>
          <c:orientation val="minMax"/>
        </c:scaling>
        <c:delete val="1"/>
        <c:axPos val="l"/>
        <c:numFmt formatCode="General" sourceLinked="1"/>
        <c:majorTickMark val="out"/>
        <c:minorTickMark val="none"/>
        <c:tickLblPos val="nextTo"/>
        <c:crossAx val="249624319"/>
        <c:crosses val="autoZero"/>
        <c:auto val="1"/>
        <c:lblAlgn val="ctr"/>
        <c:lblOffset val="100"/>
        <c:noMultiLvlLbl val="0"/>
      </c:catAx>
      <c:valAx>
        <c:axId val="249624319"/>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496372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8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1" i="0" u="none" strike="noStrike" kern="1200" spc="0" baseline="0">
                <a:solidFill>
                  <a:schemeClr val="tx1"/>
                </a:solidFill>
                <a:latin typeface="+mn-lt"/>
                <a:ea typeface="+mn-ea"/>
                <a:cs typeface="+mn-cs"/>
              </a:defRPr>
            </a:pPr>
            <a:r>
              <a:rPr lang="en-US" dirty="0"/>
              <a:t>Contact with NHS in past year</a:t>
            </a:r>
          </a:p>
        </c:rich>
      </c:tx>
      <c:layout>
        <c:manualLayout>
          <c:xMode val="edge"/>
          <c:yMode val="edge"/>
          <c:x val="0.1301940577669041"/>
          <c:y val="1.7004040097046173E-3"/>
        </c:manualLayout>
      </c:layout>
      <c:overlay val="0"/>
      <c:spPr>
        <a:noFill/>
        <a:ln>
          <a:noFill/>
        </a:ln>
        <a:effectLst/>
      </c:spPr>
      <c:txPr>
        <a:bodyPr rot="0" spcFirstLastPara="1" vertOverflow="ellipsis" vert="horz" wrap="square" anchor="ctr" anchorCtr="1"/>
        <a:lstStyle/>
        <a:p>
          <a:pPr algn="ctr">
            <a:defRPr sz="1862"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Contact with NHS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75-4B1E-95AF-30DFB32655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75-4B1E-95AF-30DFB32655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75-4B1E-95AF-30DFB32655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75-4B1E-95AF-30DFB32655F0}"/>
              </c:ext>
            </c:extLst>
          </c:dPt>
          <c:dLbls>
            <c:dLbl>
              <c:idx val="0"/>
              <c:layout>
                <c:manualLayout>
                  <c:x val="-0.11410173898684774"/>
                  <c:y val="-0.11581155884278835"/>
                </c:manualLayout>
              </c:layout>
              <c:tx>
                <c:rich>
                  <a:bodyPr/>
                  <a:lstStyle/>
                  <a:p>
                    <a:r>
                      <a:rPr lang="en-GB" dirty="0"/>
                      <a:t>GP or hospital appointment</a:t>
                    </a:r>
                  </a:p>
                  <a:p>
                    <a:r>
                      <a:rPr lang="en-GB" dirty="0"/>
                      <a:t>69%</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41589657991958612"/>
                      <c:h val="0.38560701742163234"/>
                    </c:manualLayout>
                  </c15:layout>
                  <c15:showDataLabelsRange val="0"/>
                </c:ext>
                <c:ext xmlns:c16="http://schemas.microsoft.com/office/drawing/2014/chart" uri="{C3380CC4-5D6E-409C-BE32-E72D297353CC}">
                  <c16:uniqueId val="{00000001-F475-4B1E-95AF-30DFB32655F0}"/>
                </c:ext>
              </c:extLst>
            </c:dLbl>
            <c:dLbl>
              <c:idx val="1"/>
              <c:tx>
                <c:rich>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mn-lt"/>
                        <a:ea typeface="+mn-ea"/>
                        <a:cs typeface="+mn-cs"/>
                      </a:defRPr>
                    </a:pPr>
                    <a:br>
                      <a:rPr lang="en-US" dirty="0"/>
                    </a:br>
                    <a:r>
                      <a:rPr lang="en-US" dirty="0"/>
                      <a:t>None</a:t>
                    </a:r>
                  </a:p>
                  <a:p>
                    <a:pPr algn="ctr">
                      <a:defRPr sz="1400" b="1">
                        <a:solidFill>
                          <a:schemeClr val="tx1"/>
                        </a:solidFill>
                      </a:defRPr>
                    </a:pPr>
                    <a:r>
                      <a:rPr lang="en-US" baseline="0" dirty="0"/>
                      <a:t>31%</a:t>
                    </a:r>
                  </a:p>
                </c:rich>
              </c:tx>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0.28324934497034709"/>
                      <c:h val="0.24810373989143783"/>
                    </c:manualLayout>
                  </c15:layout>
                  <c15:showDataLabelsRange val="0"/>
                </c:ext>
                <c:ext xmlns:c16="http://schemas.microsoft.com/office/drawing/2014/chart" uri="{C3380CC4-5D6E-409C-BE32-E72D297353CC}">
                  <c16:uniqueId val="{00000003-F475-4B1E-95AF-30DFB32655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GP or hospital appointment</c:v>
                </c:pt>
                <c:pt idx="1">
                  <c:v>Neither</c:v>
                </c:pt>
              </c:strCache>
            </c:strRef>
          </c:cat>
          <c:val>
            <c:numRef>
              <c:f>Sheet1!$B$2:$B$5</c:f>
              <c:numCache>
                <c:formatCode>General</c:formatCode>
                <c:ptCount val="4"/>
                <c:pt idx="0">
                  <c:v>69</c:v>
                </c:pt>
                <c:pt idx="1">
                  <c:v>31</c:v>
                </c:pt>
              </c:numCache>
            </c:numRef>
          </c:val>
          <c:extLst>
            <c:ext xmlns:c16="http://schemas.microsoft.com/office/drawing/2014/chart" uri="{C3380CC4-5D6E-409C-BE32-E72D297353CC}">
              <c16:uniqueId val="{00000000-58D8-4310-9CEF-98B233185C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128" b="1" i="0" u="none" strike="noStrike" kern="1200" cap="all" baseline="0">
                <a:solidFill>
                  <a:schemeClr val="tx1">
                    <a:lumMod val="65000"/>
                    <a:lumOff val="35000"/>
                  </a:schemeClr>
                </a:solidFill>
                <a:latin typeface="+mn-lt"/>
                <a:ea typeface="+mn-ea"/>
                <a:cs typeface="+mn-cs"/>
              </a:defRPr>
            </a:pPr>
            <a:r>
              <a:rPr lang="en-US" sz="1800" cap="none" baseline="0" dirty="0">
                <a:solidFill>
                  <a:schemeClr val="tx1"/>
                </a:solidFill>
                <a:latin typeface="+mj-lt"/>
              </a:rPr>
              <a:t>Frequency of AI use in everyday life</a:t>
            </a:r>
          </a:p>
        </c:rich>
      </c:tx>
      <c:layout>
        <c:manualLayout>
          <c:xMode val="edge"/>
          <c:yMode val="edge"/>
          <c:x val="0.15938386183395839"/>
          <c:y val="1.3243534312970174E-2"/>
        </c:manualLayout>
      </c:layout>
      <c:overlay val="0"/>
      <c:spPr>
        <a:noFill/>
        <a:ln>
          <a:noFill/>
        </a:ln>
        <a:effectLst/>
      </c:spPr>
      <c:txPr>
        <a:bodyPr rot="0" spcFirstLastPara="1" vertOverflow="ellipsis" vert="horz" wrap="square" anchor="ctr" anchorCtr="1"/>
        <a:lstStyle/>
        <a:p>
          <a:pPr algn="ct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016329351151851E-2"/>
          <c:y val="0.21943712603361532"/>
          <c:w val="0.81847749536119097"/>
          <c:h val="0.69929849064389682"/>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303-4AAB-962B-2373AC863E0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303-4AAB-962B-2373AC863E0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303-4AAB-962B-2373AC863E0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303-4AAB-962B-2373AC863E0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303-4AAB-962B-2373AC863E0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12EA-438E-8B7E-AEDA91208C59}"/>
              </c:ext>
            </c:extLst>
          </c:dPt>
          <c:dLbls>
            <c:dLbl>
              <c:idx val="0"/>
              <c:layout>
                <c:manualLayout>
                  <c:x val="-0.20790177683049807"/>
                  <c:y val="0.20660412731918676"/>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r>
                      <a:rPr lang="en-US" dirty="0"/>
                      <a:t>Every </a:t>
                    </a:r>
                    <a:r>
                      <a:rPr lang="en-US" dirty="0">
                        <a:solidFill>
                          <a:schemeClr val="tx1"/>
                        </a:solidFill>
                      </a:rPr>
                      <a:t>day</a:t>
                    </a:r>
                    <a:br>
                      <a:rPr lang="en-US" dirty="0"/>
                    </a:br>
                    <a:fld id="{2D201FBB-4B0A-4C47-92C0-E6C7F438A9C8}" type="PERCENTAGE">
                      <a:rPr lang="en-US" smtClean="0"/>
                      <a:pPr>
                        <a:defRPr>
                          <a:solidFill>
                            <a:schemeClr val="tx1"/>
                          </a:solidFill>
                        </a:defRPr>
                      </a:pPr>
                      <a:t>[PERCENTAGE]</a:t>
                    </a:fld>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446817803646079"/>
                      <c:h val="0.15835442887298234"/>
                    </c:manualLayout>
                  </c15:layout>
                  <c15:dlblFieldTable/>
                  <c15:showDataLabelsRange val="0"/>
                </c:ext>
                <c:ext xmlns:c16="http://schemas.microsoft.com/office/drawing/2014/chart" uri="{C3380CC4-5D6E-409C-BE32-E72D297353CC}">
                  <c16:uniqueId val="{00000001-A303-4AAB-962B-2373AC863E00}"/>
                </c:ext>
              </c:extLst>
            </c:dLbl>
            <c:dLbl>
              <c:idx val="1"/>
              <c:layout>
                <c:manualLayout>
                  <c:x val="-0.13766053553602947"/>
                  <c:y val="5.664856682590823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r>
                      <a:rPr lang="en-US" dirty="0">
                        <a:solidFill>
                          <a:schemeClr val="tx1"/>
                        </a:solidFill>
                      </a:rPr>
                      <a:t>Regularly</a:t>
                    </a:r>
                  </a:p>
                  <a:p>
                    <a:pPr>
                      <a:defRPr>
                        <a:solidFill>
                          <a:schemeClr val="tx1"/>
                        </a:solidFill>
                      </a:defRPr>
                    </a:pPr>
                    <a:fld id="{D61557C2-EEA7-4A3F-8A60-AEF2BB19527D}" type="PERCENTAGE">
                      <a:rPr lang="en-US" smtClean="0">
                        <a:solidFill>
                          <a:schemeClr val="tx1"/>
                        </a:solidFill>
                      </a:rPr>
                      <a:pPr>
                        <a:defRPr>
                          <a:solidFill>
                            <a:schemeClr val="tx1"/>
                          </a:solidFill>
                        </a:defRPr>
                      </a:pPr>
                      <a:t>[PERCENTAGE]</a:t>
                    </a:fld>
                    <a:endParaRPr lang="en-GB"/>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898080876310574"/>
                      <c:h val="0.15835442887298234"/>
                    </c:manualLayout>
                  </c15:layout>
                  <c15:dlblFieldTable/>
                  <c15:showDataLabelsRange val="0"/>
                </c:ext>
                <c:ext xmlns:c16="http://schemas.microsoft.com/office/drawing/2014/chart" uri="{C3380CC4-5D6E-409C-BE32-E72D297353CC}">
                  <c16:uniqueId val="{00000003-A303-4AAB-962B-2373AC863E00}"/>
                </c:ext>
              </c:extLst>
            </c:dLbl>
            <c:dLbl>
              <c:idx val="2"/>
              <c:layout>
                <c:manualLayout>
                  <c:x val="-0.2034783347702748"/>
                  <c:y val="-0.15747268160680566"/>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3135735119180996"/>
                      <c:h val="0.15583486755439871"/>
                    </c:manualLayout>
                  </c15:layout>
                </c:ext>
                <c:ext xmlns:c16="http://schemas.microsoft.com/office/drawing/2014/chart" uri="{C3380CC4-5D6E-409C-BE32-E72D297353CC}">
                  <c16:uniqueId val="{00000005-A303-4AAB-962B-2373AC863E00}"/>
                </c:ext>
              </c:extLst>
            </c:dLbl>
            <c:dLbl>
              <c:idx val="3"/>
              <c:layout>
                <c:manualLayout>
                  <c:x val="0.17398880497399027"/>
                  <c:y val="0.14309968700653219"/>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762144507456878"/>
                      <c:h val="0.1977627717307783"/>
                    </c:manualLayout>
                  </c15:layout>
                </c:ext>
                <c:ext xmlns:c16="http://schemas.microsoft.com/office/drawing/2014/chart" uri="{C3380CC4-5D6E-409C-BE32-E72D297353CC}">
                  <c16:uniqueId val="{00000007-A303-4AAB-962B-2373AC863E00}"/>
                </c:ext>
              </c:extLst>
            </c:dLbl>
            <c:dLbl>
              <c:idx val="4"/>
              <c:layout>
                <c:manualLayout>
                  <c:x val="-1.7289354755269644E-3"/>
                  <c:y val="0.1604418176939735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r>
                      <a:rPr lang="en-US" baseline="0" dirty="0"/>
                      <a:t>Don’t know,
</a:t>
                    </a:r>
                    <a:fld id="{D38D9F9D-595B-441C-BCD7-25C049124E8A}" type="PERCENTAGE">
                      <a:rPr lang="en-US" baseline="0" dirty="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272104233275638"/>
                      <c:h val="0.18169401176762795"/>
                    </c:manualLayout>
                  </c15:layout>
                  <c15:dlblFieldTable/>
                  <c15:showDataLabelsRange val="0"/>
                </c:ext>
                <c:ext xmlns:c16="http://schemas.microsoft.com/office/drawing/2014/chart" uri="{C3380CC4-5D6E-409C-BE32-E72D297353CC}">
                  <c16:uniqueId val="{00000009-A303-4AAB-962B-2373AC863E00}"/>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0-12EA-438E-8B7E-AEDA91208C59}"/>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Every day</c:v>
                </c:pt>
                <c:pt idx="1">
                  <c:v>Regularly</c:v>
                </c:pt>
                <c:pt idx="2">
                  <c:v>Occassionally</c:v>
                </c:pt>
                <c:pt idx="3">
                  <c:v>Never</c:v>
                </c:pt>
                <c:pt idx="4">
                  <c:v>Don't know</c:v>
                </c:pt>
              </c:strCache>
            </c:strRef>
          </c:cat>
          <c:val>
            <c:numRef>
              <c:f>Sheet1!$B$2:$B$7</c:f>
              <c:numCache>
                <c:formatCode>General</c:formatCode>
                <c:ptCount val="6"/>
                <c:pt idx="0">
                  <c:v>13</c:v>
                </c:pt>
                <c:pt idx="1">
                  <c:v>16</c:v>
                </c:pt>
                <c:pt idx="2">
                  <c:v>32</c:v>
                </c:pt>
                <c:pt idx="3">
                  <c:v>37</c:v>
                </c:pt>
                <c:pt idx="4">
                  <c:v>2</c:v>
                </c:pt>
              </c:numCache>
            </c:numRef>
          </c:val>
          <c:extLst>
            <c:ext xmlns:c16="http://schemas.microsoft.com/office/drawing/2014/chart" uri="{C3380CC4-5D6E-409C-BE32-E72D297353CC}">
              <c16:uniqueId val="{00000008-A303-4AAB-962B-2373AC863E0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explosion val="7"/>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856-4513-A9D4-2896726C3D1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856-4513-A9D4-2896726C3D11}"/>
              </c:ext>
            </c:extLst>
          </c:dPt>
          <c:dLbls>
            <c:dLbl>
              <c:idx val="0"/>
              <c:layout>
                <c:manualLayout>
                  <c:x val="0.24855455660523029"/>
                  <c:y val="-0.1435172321564513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2"/>
                        </a:solidFill>
                        <a:latin typeface="+mn-lt"/>
                        <a:ea typeface="+mn-ea"/>
                        <a:cs typeface="+mn-cs"/>
                      </a:defRPr>
                    </a:pPr>
                    <a:r>
                      <a:rPr lang="en-GB" sz="1800" b="1" dirty="0">
                        <a:solidFill>
                          <a:schemeClr val="tx1"/>
                        </a:solidFill>
                      </a:rPr>
                      <a:t>No awareness</a:t>
                    </a:r>
                    <a:r>
                      <a:rPr lang="en-GB" sz="1800" b="1" baseline="0" dirty="0">
                        <a:solidFill>
                          <a:schemeClr val="tx1"/>
                        </a:solidFill>
                      </a:rPr>
                      <a:t> of AI scribing being used</a:t>
                    </a:r>
                    <a:br>
                      <a:rPr lang="en-GB" sz="1800" b="1" baseline="0" dirty="0">
                        <a:solidFill>
                          <a:schemeClr val="tx1"/>
                        </a:solidFill>
                      </a:rPr>
                    </a:br>
                    <a:fld id="{D4DFEF0A-DF7C-4BAC-85BF-961E01A4BAD5}" type="PERCENTAGE">
                      <a:rPr lang="en-GB" sz="1800" b="1" baseline="0" smtClean="0">
                        <a:solidFill>
                          <a:schemeClr val="tx1"/>
                        </a:solidFill>
                      </a:rPr>
                      <a:pPr>
                        <a:defRPr sz="1400">
                          <a:solidFill>
                            <a:schemeClr val="bg2"/>
                          </a:solidFill>
                        </a:defRPr>
                      </a:pPr>
                      <a:t>[PERCENTAGE]</a:t>
                    </a:fld>
                    <a:endParaRPr lang="en-GB" sz="1800" b="1"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2"/>
                      </a:solidFill>
                      <a:latin typeface="+mn-lt"/>
                      <a:ea typeface="+mn-ea"/>
                      <a:cs typeface="+mn-cs"/>
                    </a:defRPr>
                  </a:pPr>
                  <a:endParaRPr lang="en-GB"/>
                </a:p>
              </c:txPr>
              <c:dLblPos val="bestFit"/>
              <c:showLegendKey val="0"/>
              <c:showVal val="1"/>
              <c:showCatName val="1"/>
              <c:showSerName val="0"/>
              <c:showPercent val="1"/>
              <c:showBubbleSize val="0"/>
              <c:extLst>
                <c:ext xmlns:c15="http://schemas.microsoft.com/office/drawing/2012/chart" uri="{CE6537A1-D6FC-4f65-9D91-7224C49458BB}">
                  <c15:layout>
                    <c:manualLayout>
                      <c:w val="0.33142945377759347"/>
                      <c:h val="0.34698772155484503"/>
                    </c:manualLayout>
                  </c15:layout>
                  <c15:dlblFieldTable/>
                  <c15:showDataLabelsRange val="0"/>
                </c:ext>
                <c:ext xmlns:c16="http://schemas.microsoft.com/office/drawing/2014/chart" uri="{C3380CC4-5D6E-409C-BE32-E72D297353CC}">
                  <c16:uniqueId val="{00000001-C856-4513-A9D4-2896726C3D11}"/>
                </c:ext>
              </c:extLst>
            </c:dLbl>
            <c:dLbl>
              <c:idx val="1"/>
              <c:layout>
                <c:manualLayout>
                  <c:x val="-0.10144265085398183"/>
                  <c:y val="9.7786157077533964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r>
                      <a:rPr lang="en-US" sz="1200" b="1" baseline="0" dirty="0"/>
                      <a:t>  Yes</a:t>
                    </a:r>
                    <a:br>
                      <a:rPr lang="en-US" sz="1200" b="1" baseline="0" dirty="0"/>
                    </a:br>
                    <a:fld id="{1D8D1405-42F5-4A8F-BF73-9132B7AAB917}" type="PERCENTAGE">
                      <a:rPr lang="en-US" sz="1200" b="1" baseline="0" smtClean="0"/>
                      <a:pPr>
                        <a:defRPr sz="1400">
                          <a:solidFill>
                            <a:schemeClr val="tx1"/>
                          </a:solidFill>
                        </a:defRPr>
                      </a:pPr>
                      <a:t>[PERCENTAGE]</a:t>
                    </a:fld>
                    <a:endParaRPr lang="en-US" sz="1200" b="1"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4537867353027006"/>
                      <c:h val="0.24176998099296509"/>
                    </c:manualLayout>
                  </c15:layout>
                  <c15:dlblFieldTable/>
                  <c15:showDataLabelsRange val="0"/>
                </c:ext>
                <c:ext xmlns:c16="http://schemas.microsoft.com/office/drawing/2014/chart" uri="{C3380CC4-5D6E-409C-BE32-E72D297353CC}">
                  <c16:uniqueId val="{00000003-C856-4513-A9D4-2896726C3D1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Charts!$A$9:$A$10</c:f>
              <c:strCache>
                <c:ptCount val="2"/>
                <c:pt idx="0">
                  <c:v>No AVT experience</c:v>
                </c:pt>
                <c:pt idx="1">
                  <c:v>Net: AVT experience</c:v>
                </c:pt>
              </c:strCache>
            </c:strRef>
          </c:cat>
          <c:val>
            <c:numRef>
              <c:f>Charts!$C$9:$C$10</c:f>
              <c:numCache>
                <c:formatCode>0</c:formatCode>
                <c:ptCount val="2"/>
                <c:pt idx="0">
                  <c:v>2487.9499999999998</c:v>
                </c:pt>
                <c:pt idx="1">
                  <c:v>306.93</c:v>
                </c:pt>
              </c:numCache>
            </c:numRef>
          </c:val>
          <c:extLst>
            <c:ext xmlns:c16="http://schemas.microsoft.com/office/drawing/2014/chart" uri="{C3380CC4-5D6E-409C-BE32-E72D297353CC}">
              <c16:uniqueId val="{00000004-C856-4513-A9D4-2896726C3D11}"/>
            </c:ext>
          </c:extLst>
        </c:ser>
        <c:dLbls>
          <c:showLegendKey val="0"/>
          <c:showVal val="0"/>
          <c:showCatName val="1"/>
          <c:showSerName val="0"/>
          <c:showPercent val="1"/>
          <c:showBubbleSize val="0"/>
          <c:showLeaderLines val="1"/>
        </c:dLbls>
        <c:firstSliceAng val="40"/>
        <c:extLst>
          <c:ext xmlns:c15="http://schemas.microsoft.com/office/drawing/2012/chart" uri="{02D57815-91ED-43cb-92C2-25804820EDAC}">
            <c15:filteredPieSeries>
              <c15: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6-C856-4513-A9D4-2896726C3D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C856-4513-A9D4-2896726C3D1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Charts!$A$9:$A$10</c15:sqref>
                        </c15:formulaRef>
                      </c:ext>
                    </c:extLst>
                    <c:strCache>
                      <c:ptCount val="2"/>
                      <c:pt idx="0">
                        <c:v>No AVT experience</c:v>
                      </c:pt>
                      <c:pt idx="1">
                        <c:v>Net: AVT experience</c:v>
                      </c:pt>
                    </c:strCache>
                  </c:strRef>
                </c:cat>
                <c:val>
                  <c:numRef>
                    <c:extLst>
                      <c:ext uri="{02D57815-91ED-43cb-92C2-25804820EDAC}">
                        <c15:formulaRef>
                          <c15:sqref>Charts!$B$9:$B$10</c15:sqref>
                        </c15:formulaRef>
                      </c:ext>
                    </c:extLst>
                    <c:numCache>
                      <c:formatCode>0%</c:formatCode>
                      <c:ptCount val="2"/>
                      <c:pt idx="0">
                        <c:v>0.89019999999999999</c:v>
                      </c:pt>
                      <c:pt idx="1">
                        <c:v>0.10979999999999998</c:v>
                      </c:pt>
                    </c:numCache>
                  </c:numRef>
                </c:val>
                <c:extLst>
                  <c:ext xmlns:c16="http://schemas.microsoft.com/office/drawing/2014/chart" uri="{C3380CC4-5D6E-409C-BE32-E72D297353CC}">
                    <c16:uniqueId val="{00000009-C856-4513-A9D4-2896726C3D11}"/>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6215556762035"/>
          <c:y val="0"/>
          <c:w val="0.59463151892976251"/>
          <c:h val="0.85110038097007135"/>
        </c:manualLayout>
      </c:layout>
      <c:barChart>
        <c:barDir val="bar"/>
        <c:grouping val="clustered"/>
        <c:varyColors val="0"/>
        <c:ser>
          <c:idx val="0"/>
          <c:order val="0"/>
          <c:tx>
            <c:strRef>
              <c:f>Sheet1!$B$1</c:f>
              <c:strCache>
                <c:ptCount val="1"/>
                <c:pt idx="0">
                  <c:v>Comfortable</c:v>
                </c:pt>
              </c:strCache>
            </c:strRef>
          </c:tx>
          <c:spPr>
            <a:solidFill>
              <a:schemeClr val="accent2"/>
            </a:solidFill>
            <a:ln>
              <a:noFill/>
            </a:ln>
            <a:effectLst/>
          </c:spPr>
          <c:invertIfNegative val="0"/>
          <c:dLbls>
            <c:dLbl>
              <c:idx val="0"/>
              <c:layout>
                <c:manualLayout>
                  <c:x val="-1.399768476089695E-3"/>
                  <c:y val="0"/>
                </c:manualLayout>
              </c:layout>
              <c:tx>
                <c:rich>
                  <a:bodyPr/>
                  <a:lstStyle/>
                  <a:p>
                    <a:fld id="{07D9411B-219C-4424-AC70-41B5877C73D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3962475623913731E-2"/>
                      <c:h val="5.6055842506623065E-2"/>
                    </c:manualLayout>
                  </c15:layout>
                  <c15:dlblFieldTable/>
                  <c15:showDataLabelsRange val="0"/>
                </c:ext>
                <c:ext xmlns:c16="http://schemas.microsoft.com/office/drawing/2014/chart" uri="{C3380CC4-5D6E-409C-BE32-E72D297353CC}">
                  <c16:uniqueId val="{0000000B-A787-4491-A945-9627D22224D2}"/>
                </c:ext>
              </c:extLst>
            </c:dLbl>
            <c:dLbl>
              <c:idx val="1"/>
              <c:layout>
                <c:manualLayout>
                  <c:x val="-2.7995369521793901E-3"/>
                  <c:y val="0"/>
                </c:manualLayout>
              </c:layout>
              <c:tx>
                <c:rich>
                  <a:bodyPr/>
                  <a:lstStyle/>
                  <a:p>
                    <a:fld id="{A1EBE9BE-4B80-495A-8FE2-40DC7052EAD9}"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8223424871945983E-2"/>
                      <c:h val="5.6055842506623065E-2"/>
                    </c:manualLayout>
                  </c15:layout>
                  <c15:dlblFieldTable/>
                  <c15:showDataLabelsRange val="0"/>
                </c:ext>
                <c:ext xmlns:c16="http://schemas.microsoft.com/office/drawing/2014/chart" uri="{C3380CC4-5D6E-409C-BE32-E72D297353CC}">
                  <c16:uniqueId val="{00000008-A787-4491-A945-9627D22224D2}"/>
                </c:ext>
              </c:extLst>
            </c:dLbl>
            <c:dLbl>
              <c:idx val="2"/>
              <c:layout>
                <c:manualLayout>
                  <c:x val="-4.1993054282690847E-3"/>
                  <c:y val="0"/>
                </c:manualLayout>
              </c:layout>
              <c:tx>
                <c:rich>
                  <a:bodyPr/>
                  <a:lstStyle/>
                  <a:p>
                    <a:fld id="{4795A3E2-9CDE-424D-9A71-E32F5805B458}"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6102720521674976E-2"/>
                      <c:h val="5.6055842506623065E-2"/>
                    </c:manualLayout>
                  </c15:layout>
                  <c15:dlblFieldTable/>
                  <c15:showDataLabelsRange val="0"/>
                </c:ext>
                <c:ext xmlns:c16="http://schemas.microsoft.com/office/drawing/2014/chart" uri="{C3380CC4-5D6E-409C-BE32-E72D297353CC}">
                  <c16:uniqueId val="{00000005-A787-4491-A945-9627D22224D2}"/>
                </c:ext>
              </c:extLst>
            </c:dLbl>
            <c:dLbl>
              <c:idx val="3"/>
              <c:layout>
                <c:manualLayout>
                  <c:x val="-4.1993054282690847E-3"/>
                  <c:y val="-4.2819940588507199E-17"/>
                </c:manualLayout>
              </c:layout>
              <c:tx>
                <c:rich>
                  <a:bodyPr/>
                  <a:lstStyle/>
                  <a:p>
                    <a:fld id="{B25A8782-F11E-45C8-957F-5848A2E75B82}" type="VALUE">
                      <a:rPr lang="en-US" smtClean="0"/>
                      <a:pPr/>
                      <a:t>[VALUE]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1435838415576711E-2"/>
                      <c:h val="5.6055842506623065E-2"/>
                    </c:manualLayout>
                  </c15:layout>
                  <c15:dlblFieldTable/>
                  <c15:showDataLabelsRange val="0"/>
                </c:ext>
                <c:ext xmlns:c16="http://schemas.microsoft.com/office/drawing/2014/chart" uri="{C3380CC4-5D6E-409C-BE32-E72D297353CC}">
                  <c16:uniqueId val="{00000002-A787-4491-A945-9627D22224D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Recording and transcribing</c:v>
                </c:pt>
                <c:pt idx="1">
                  <c:v>Creating appointment summaries</c:v>
                </c:pt>
                <c:pt idx="2">
                  <c:v>Creating patient letters</c:v>
                </c:pt>
                <c:pt idx="3">
                  <c:v>Creating referral letters</c:v>
                </c:pt>
              </c:strCache>
            </c:strRef>
          </c:cat>
          <c:val>
            <c:numRef>
              <c:f>Sheet1!$B$2:$B$6</c:f>
              <c:numCache>
                <c:formatCode>General</c:formatCode>
                <c:ptCount val="5"/>
                <c:pt idx="0">
                  <c:v>46</c:v>
                </c:pt>
                <c:pt idx="1">
                  <c:v>45</c:v>
                </c:pt>
                <c:pt idx="2">
                  <c:v>38</c:v>
                </c:pt>
                <c:pt idx="3">
                  <c:v>37</c:v>
                </c:pt>
              </c:numCache>
            </c:numRef>
          </c:val>
          <c:extLst>
            <c:ext xmlns:c16="http://schemas.microsoft.com/office/drawing/2014/chart" uri="{C3380CC4-5D6E-409C-BE32-E72D297353CC}">
              <c16:uniqueId val="{00000000-6CA6-4793-A15A-4D6580AECC23}"/>
            </c:ext>
          </c:extLst>
        </c:ser>
        <c:ser>
          <c:idx val="1"/>
          <c:order val="1"/>
          <c:tx>
            <c:strRef>
              <c:f>Sheet1!$C$1</c:f>
              <c:strCache>
                <c:ptCount val="1"/>
                <c:pt idx="0">
                  <c:v>Neutral</c:v>
                </c:pt>
              </c:strCache>
            </c:strRef>
          </c:tx>
          <c:spPr>
            <a:solidFill>
              <a:schemeClr val="accent3"/>
            </a:solidFill>
            <a:ln>
              <a:noFill/>
            </a:ln>
            <a:effectLst/>
          </c:spPr>
          <c:invertIfNegative val="0"/>
          <c:dLbls>
            <c:dLbl>
              <c:idx val="0"/>
              <c:tx>
                <c:rich>
                  <a:bodyPr/>
                  <a:lstStyle/>
                  <a:p>
                    <a:fld id="{4487381E-B3B9-469E-AD19-36623E063588}"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5233573413833605E-2"/>
                      <c:h val="5.6055842506623065E-2"/>
                    </c:manualLayout>
                  </c15:layout>
                  <c15:dlblFieldTable/>
                  <c15:showDataLabelsRange val="0"/>
                </c:ext>
                <c:ext xmlns:c16="http://schemas.microsoft.com/office/drawing/2014/chart" uri="{C3380CC4-5D6E-409C-BE32-E72D297353CC}">
                  <c16:uniqueId val="{0000000A-A787-4491-A945-9627D22224D2}"/>
                </c:ext>
              </c:extLst>
            </c:dLbl>
            <c:dLbl>
              <c:idx val="1"/>
              <c:tx>
                <c:rich>
                  <a:bodyPr/>
                  <a:lstStyle/>
                  <a:p>
                    <a:fld id="{82DC503C-7DDE-4A56-B08A-115461AC4829}"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3430563602999632E-2"/>
                      <c:h val="5.6055842506623065E-2"/>
                    </c:manualLayout>
                  </c15:layout>
                  <c15:dlblFieldTable/>
                  <c15:showDataLabelsRange val="0"/>
                </c:ext>
                <c:ext xmlns:c16="http://schemas.microsoft.com/office/drawing/2014/chart" uri="{C3380CC4-5D6E-409C-BE32-E72D297353CC}">
                  <c16:uniqueId val="{00000007-A787-4491-A945-9627D22224D2}"/>
                </c:ext>
              </c:extLst>
            </c:dLbl>
            <c:dLbl>
              <c:idx val="2"/>
              <c:tx>
                <c:rich>
                  <a:bodyPr/>
                  <a:lstStyle/>
                  <a:p>
                    <a:fld id="{942BF025-6729-43E3-9CBB-B4B4D22D1FD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8364692372220703E-2"/>
                      <c:h val="5.6055842506623065E-2"/>
                    </c:manualLayout>
                  </c15:layout>
                  <c15:dlblFieldTable/>
                  <c15:showDataLabelsRange val="0"/>
                </c:ext>
                <c:ext xmlns:c16="http://schemas.microsoft.com/office/drawing/2014/chart" uri="{C3380CC4-5D6E-409C-BE32-E72D297353CC}">
                  <c16:uniqueId val="{00000004-A787-4491-A945-9627D22224D2}"/>
                </c:ext>
              </c:extLst>
            </c:dLbl>
            <c:dLbl>
              <c:idx val="3"/>
              <c:tx>
                <c:rich>
                  <a:bodyPr/>
                  <a:lstStyle/>
                  <a:p>
                    <a:fld id="{4740416F-E534-4AB0-A2A4-D6A48AE97FF8}" type="VALUE">
                      <a:rPr lang="en-US" smtClean="0"/>
                      <a:pPr/>
                      <a:t>[VALUE]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87-4491-A945-9627D22224D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Recording and transcribing</c:v>
                </c:pt>
                <c:pt idx="1">
                  <c:v>Creating appointment summaries</c:v>
                </c:pt>
                <c:pt idx="2">
                  <c:v>Creating patient letters</c:v>
                </c:pt>
                <c:pt idx="3">
                  <c:v>Creating referral letters</c:v>
                </c:pt>
              </c:strCache>
            </c:strRef>
          </c:cat>
          <c:val>
            <c:numRef>
              <c:f>Sheet1!$C$2:$C$6</c:f>
              <c:numCache>
                <c:formatCode>General</c:formatCode>
                <c:ptCount val="5"/>
                <c:pt idx="0">
                  <c:v>18</c:v>
                </c:pt>
                <c:pt idx="1">
                  <c:v>18</c:v>
                </c:pt>
                <c:pt idx="2">
                  <c:v>20</c:v>
                </c:pt>
                <c:pt idx="3">
                  <c:v>23</c:v>
                </c:pt>
              </c:numCache>
            </c:numRef>
          </c:val>
          <c:extLst>
            <c:ext xmlns:c16="http://schemas.microsoft.com/office/drawing/2014/chart" uri="{C3380CC4-5D6E-409C-BE32-E72D297353CC}">
              <c16:uniqueId val="{00000001-6CA6-4793-A15A-4D6580AECC23}"/>
            </c:ext>
          </c:extLst>
        </c:ser>
        <c:ser>
          <c:idx val="2"/>
          <c:order val="2"/>
          <c:tx>
            <c:strRef>
              <c:f>Sheet1!$D$1</c:f>
              <c:strCache>
                <c:ptCount val="1"/>
                <c:pt idx="0">
                  <c:v>Uncomfortable</c:v>
                </c:pt>
              </c:strCache>
            </c:strRef>
          </c:tx>
          <c:spPr>
            <a:solidFill>
              <a:schemeClr val="accent1"/>
            </a:solidFill>
            <a:ln>
              <a:noFill/>
            </a:ln>
            <a:effectLst/>
          </c:spPr>
          <c:invertIfNegative val="0"/>
          <c:dLbls>
            <c:dLbl>
              <c:idx val="0"/>
              <c:layout>
                <c:manualLayout>
                  <c:x val="-1.2597916284807255E-2"/>
                  <c:y val="0"/>
                </c:manualLayout>
              </c:layout>
              <c:tx>
                <c:rich>
                  <a:bodyPr/>
                  <a:lstStyle/>
                  <a:p>
                    <a:fld id="{D5E06491-8C2F-4390-ACDD-3EAD5317900F}"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7.1577216133841673E-2"/>
                      <c:h val="5.6055842506623065E-2"/>
                    </c:manualLayout>
                  </c15:layout>
                  <c15:dlblFieldTable/>
                  <c15:showDataLabelsRange val="0"/>
                </c:ext>
                <c:ext xmlns:c16="http://schemas.microsoft.com/office/drawing/2014/chart" uri="{C3380CC4-5D6E-409C-BE32-E72D297353CC}">
                  <c16:uniqueId val="{00000009-A787-4491-A945-9627D22224D2}"/>
                </c:ext>
              </c:extLst>
            </c:dLbl>
            <c:dLbl>
              <c:idx val="1"/>
              <c:layout>
                <c:manualLayout>
                  <c:x val="-1.399768476089695E-3"/>
                  <c:y val="0"/>
                </c:manualLayout>
              </c:layout>
              <c:tx>
                <c:rich>
                  <a:bodyPr/>
                  <a:lstStyle/>
                  <a:p>
                    <a:fld id="{DB6BB61E-AD9D-4E67-A148-513C5B317AE8}"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7438153654679766E-2"/>
                      <c:h val="5.6055842506623065E-2"/>
                    </c:manualLayout>
                  </c15:layout>
                  <c15:dlblFieldTable/>
                  <c15:showDataLabelsRange val="0"/>
                </c:ext>
                <c:ext xmlns:c16="http://schemas.microsoft.com/office/drawing/2014/chart" uri="{C3380CC4-5D6E-409C-BE32-E72D297353CC}">
                  <c16:uniqueId val="{00000006-A787-4491-A945-9627D22224D2}"/>
                </c:ext>
              </c:extLst>
            </c:dLbl>
            <c:dLbl>
              <c:idx val="2"/>
              <c:layout>
                <c:manualLayout>
                  <c:x val="-4.1993054282689823E-3"/>
                  <c:y val="0"/>
                </c:manualLayout>
              </c:layout>
              <c:tx>
                <c:rich>
                  <a:bodyPr/>
                  <a:lstStyle/>
                  <a:p>
                    <a:fld id="{E7AACE6F-FAC2-4E4D-BA6D-6DB6507ECA73}"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7187596199639611E-2"/>
                      <c:h val="5.6055842506623065E-2"/>
                    </c:manualLayout>
                  </c15:layout>
                  <c15:dlblFieldTable/>
                  <c15:showDataLabelsRange val="0"/>
                </c:ext>
                <c:ext xmlns:c16="http://schemas.microsoft.com/office/drawing/2014/chart" uri="{C3380CC4-5D6E-409C-BE32-E72D297353CC}">
                  <c16:uniqueId val="{00000003-A787-4491-A945-9627D22224D2}"/>
                </c:ext>
              </c:extLst>
            </c:dLbl>
            <c:dLbl>
              <c:idx val="3"/>
              <c:layout>
                <c:manualLayout>
                  <c:x val="-1.399713367094676E-3"/>
                  <c:y val="4.6713202088852768E-3"/>
                </c:manualLayout>
              </c:layout>
              <c:tx>
                <c:rich>
                  <a:bodyPr/>
                  <a:lstStyle/>
                  <a:p>
                    <a:fld id="{506D61A3-BDB4-4396-8E85-A2D81C13543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9824814015407809E-2"/>
                      <c:h val="6.5398482924393583E-2"/>
                    </c:manualLayout>
                  </c15:layout>
                  <c15:dlblFieldTable/>
                  <c15:showDataLabelsRange val="0"/>
                </c:ext>
                <c:ext xmlns:c16="http://schemas.microsoft.com/office/drawing/2014/chart" uri="{C3380CC4-5D6E-409C-BE32-E72D297353CC}">
                  <c16:uniqueId val="{00000000-A787-4491-A945-9627D22224D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Recording and transcribing</c:v>
                </c:pt>
                <c:pt idx="1">
                  <c:v>Creating appointment summaries</c:v>
                </c:pt>
                <c:pt idx="2">
                  <c:v>Creating patient letters</c:v>
                </c:pt>
                <c:pt idx="3">
                  <c:v>Creating referral letters</c:v>
                </c:pt>
              </c:strCache>
            </c:strRef>
          </c:cat>
          <c:val>
            <c:numRef>
              <c:f>Sheet1!$D$2:$D$6</c:f>
              <c:numCache>
                <c:formatCode>General</c:formatCode>
                <c:ptCount val="5"/>
                <c:pt idx="0">
                  <c:v>36</c:v>
                </c:pt>
                <c:pt idx="1">
                  <c:v>37</c:v>
                </c:pt>
                <c:pt idx="2">
                  <c:v>42</c:v>
                </c:pt>
                <c:pt idx="3">
                  <c:v>45</c:v>
                </c:pt>
              </c:numCache>
            </c:numRef>
          </c:val>
          <c:extLst>
            <c:ext xmlns:c16="http://schemas.microsoft.com/office/drawing/2014/chart" uri="{C3380CC4-5D6E-409C-BE32-E72D297353CC}">
              <c16:uniqueId val="{00000002-6CA6-4793-A15A-4D6580AECC23}"/>
            </c:ext>
          </c:extLst>
        </c:ser>
        <c:dLbls>
          <c:dLblPos val="outEnd"/>
          <c:showLegendKey val="0"/>
          <c:showVal val="1"/>
          <c:showCatName val="0"/>
          <c:showSerName val="0"/>
          <c:showPercent val="0"/>
          <c:showBubbleSize val="0"/>
        </c:dLbls>
        <c:gapWidth val="72"/>
        <c:axId val="1356914335"/>
        <c:axId val="1356914815"/>
      </c:barChart>
      <c:catAx>
        <c:axId val="1356914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56914815"/>
        <c:crosses val="autoZero"/>
        <c:auto val="1"/>
        <c:lblAlgn val="ctr"/>
        <c:lblOffset val="100"/>
        <c:noMultiLvlLbl val="0"/>
      </c:catAx>
      <c:valAx>
        <c:axId val="13569148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5691433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Comfortable</c:v>
                </c:pt>
              </c:strCache>
            </c:strRef>
          </c:tx>
          <c:spPr>
            <a:solidFill>
              <a:schemeClr val="accent2"/>
            </a:solidFill>
            <a:ln>
              <a:noFill/>
            </a:ln>
            <a:effectLst/>
          </c:spPr>
          <c:invertIfNegative val="0"/>
          <c:dLbls>
            <c:dLbl>
              <c:idx val="0"/>
              <c:layout>
                <c:manualLayout>
                  <c:x val="-8.9478765056827825E-3"/>
                  <c:y val="0"/>
                </c:manualLayout>
              </c:layout>
              <c:tx>
                <c:rich>
                  <a:bodyPr/>
                  <a:lstStyle/>
                  <a:p>
                    <a:fld id="{881AFD3A-FC35-4AEA-9559-22FD2082544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7.0971573817573949E-2"/>
                      <c:h val="5.5669303889481804E-2"/>
                    </c:manualLayout>
                  </c15:layout>
                  <c15:dlblFieldTable/>
                  <c15:showDataLabelsRange val="0"/>
                </c:ext>
                <c:ext xmlns:c16="http://schemas.microsoft.com/office/drawing/2014/chart" uri="{C3380CC4-5D6E-409C-BE32-E72D297353CC}">
                  <c16:uniqueId val="{00000011-371A-486E-811E-01C2073CD8F6}"/>
                </c:ext>
              </c:extLst>
            </c:dLbl>
            <c:dLbl>
              <c:idx val="1"/>
              <c:layout>
                <c:manualLayout>
                  <c:x val="-7.4565637547356518E-3"/>
                  <c:y val="-9.7407797394127783E-17"/>
                </c:manualLayout>
              </c:layout>
              <c:tx>
                <c:rich>
                  <a:bodyPr/>
                  <a:lstStyle/>
                  <a:p>
                    <a:fld id="{6E71B143-013F-4BBD-9535-2EBA64F8643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2023697311891154E-2"/>
                      <c:h val="5.5669303889481804E-2"/>
                    </c:manualLayout>
                  </c15:layout>
                  <c15:dlblFieldTable/>
                  <c15:showDataLabelsRange val="0"/>
                </c:ext>
                <c:ext xmlns:c16="http://schemas.microsoft.com/office/drawing/2014/chart" uri="{C3380CC4-5D6E-409C-BE32-E72D297353CC}">
                  <c16:uniqueId val="{0000000E-371A-486E-811E-01C2073CD8F6}"/>
                </c:ext>
              </c:extLst>
            </c:dLbl>
            <c:dLbl>
              <c:idx val="2"/>
              <c:layout>
                <c:manualLayout>
                  <c:x val="-4.4738795397409603E-3"/>
                  <c:y val="0"/>
                </c:manualLayout>
              </c:layout>
              <c:tx>
                <c:rich>
                  <a:bodyPr/>
                  <a:lstStyle/>
                  <a:p>
                    <a:fld id="{145057D9-6B89-48F2-93D4-24ED1241B79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1800000399249072E-2"/>
                      <c:h val="5.5669303889481804E-2"/>
                    </c:manualLayout>
                  </c15:layout>
                  <c15:dlblFieldTable/>
                  <c15:showDataLabelsRange val="0"/>
                </c:ext>
                <c:ext xmlns:c16="http://schemas.microsoft.com/office/drawing/2014/chart" uri="{C3380CC4-5D6E-409C-BE32-E72D297353CC}">
                  <c16:uniqueId val="{0000000B-371A-486E-811E-01C2073CD8F6}"/>
                </c:ext>
              </c:extLst>
            </c:dLbl>
            <c:dLbl>
              <c:idx val="3"/>
              <c:tx>
                <c:rich>
                  <a:bodyPr/>
                  <a:lstStyle/>
                  <a:p>
                    <a:fld id="{CE484EB8-DEEC-4AE6-9B10-0F3EF59529C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6796704832921895E-2"/>
                      <c:h val="5.5669303889481804E-2"/>
                    </c:manualLayout>
                  </c15:layout>
                  <c15:dlblFieldTable/>
                  <c15:showDataLabelsRange val="0"/>
                </c:ext>
                <c:ext xmlns:c16="http://schemas.microsoft.com/office/drawing/2014/chart" uri="{C3380CC4-5D6E-409C-BE32-E72D297353CC}">
                  <c16:uniqueId val="{00000008-371A-486E-811E-01C2073CD8F6}"/>
                </c:ext>
              </c:extLst>
            </c:dLbl>
            <c:dLbl>
              <c:idx val="4"/>
              <c:tx>
                <c:rich>
                  <a:bodyPr/>
                  <a:lstStyle/>
                  <a:p>
                    <a:fld id="{9FFBDBF8-A1C3-45EE-8781-377EC297C320}"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6864561911613999E-2"/>
                      <c:h val="5.5669303889481804E-2"/>
                    </c:manualLayout>
                  </c15:layout>
                  <c15:dlblFieldTable/>
                  <c15:showDataLabelsRange val="0"/>
                </c:ext>
                <c:ext xmlns:c16="http://schemas.microsoft.com/office/drawing/2014/chart" uri="{C3380CC4-5D6E-409C-BE32-E72D297353CC}">
                  <c16:uniqueId val="{00000005-371A-486E-811E-01C2073CD8F6}"/>
                </c:ext>
              </c:extLst>
            </c:dLbl>
            <c:dLbl>
              <c:idx val="5"/>
              <c:tx>
                <c:rich>
                  <a:bodyPr/>
                  <a:lstStyle/>
                  <a:p>
                    <a:fld id="{F6A14CCD-4FD3-46A8-9E82-7EC2BBFA4191}"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9116326739343318E-2"/>
                      <c:h val="5.5669303889481804E-2"/>
                    </c:manualLayout>
                  </c15:layout>
                  <c15:dlblFieldTable/>
                  <c15:showDataLabelsRange val="0"/>
                </c:ext>
                <c:ext xmlns:c16="http://schemas.microsoft.com/office/drawing/2014/chart" uri="{C3380CC4-5D6E-409C-BE32-E72D297353CC}">
                  <c16:uniqueId val="{00000002-371A-486E-811E-01C2073CD8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Ongoing physical health condition</c:v>
                </c:pt>
                <c:pt idx="1">
                  <c:v>New physical issue</c:v>
                </c:pt>
                <c:pt idx="2">
                  <c:v>Mental health issue</c:v>
                </c:pt>
                <c:pt idx="3">
                  <c:v>Routine check</c:v>
                </c:pt>
                <c:pt idx="4">
                  <c:v>Sexual health</c:v>
                </c:pt>
                <c:pt idx="5">
                  <c:v>Domestic abuse/violence</c:v>
                </c:pt>
              </c:strCache>
            </c:strRef>
          </c:cat>
          <c:val>
            <c:numRef>
              <c:f>Sheet1!$B$2:$B$7</c:f>
              <c:numCache>
                <c:formatCode>General</c:formatCode>
                <c:ptCount val="6"/>
                <c:pt idx="0">
                  <c:v>39</c:v>
                </c:pt>
                <c:pt idx="1">
                  <c:v>39</c:v>
                </c:pt>
                <c:pt idx="2">
                  <c:v>28</c:v>
                </c:pt>
                <c:pt idx="3">
                  <c:v>48</c:v>
                </c:pt>
                <c:pt idx="4">
                  <c:v>29</c:v>
                </c:pt>
                <c:pt idx="5">
                  <c:v>23</c:v>
                </c:pt>
              </c:numCache>
            </c:numRef>
          </c:val>
          <c:extLst>
            <c:ext xmlns:c16="http://schemas.microsoft.com/office/drawing/2014/chart" uri="{C3380CC4-5D6E-409C-BE32-E72D297353CC}">
              <c16:uniqueId val="{00000000-5171-47C2-B1FA-CA18707120CA}"/>
            </c:ext>
          </c:extLst>
        </c:ser>
        <c:ser>
          <c:idx val="1"/>
          <c:order val="1"/>
          <c:tx>
            <c:strRef>
              <c:f>Sheet1!$C$1</c:f>
              <c:strCache>
                <c:ptCount val="1"/>
                <c:pt idx="0">
                  <c:v>Neutral</c:v>
                </c:pt>
              </c:strCache>
            </c:strRef>
          </c:tx>
          <c:spPr>
            <a:solidFill>
              <a:schemeClr val="accent3"/>
            </a:solidFill>
            <a:ln>
              <a:noFill/>
            </a:ln>
            <a:effectLst/>
          </c:spPr>
          <c:invertIfNegative val="0"/>
          <c:dLbls>
            <c:dLbl>
              <c:idx val="0"/>
              <c:tx>
                <c:rich>
                  <a:bodyPr/>
                  <a:lstStyle/>
                  <a:p>
                    <a:fld id="{346CD821-3633-4440-B4E9-CC4C8818F670}"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4239044751947123E-2"/>
                      <c:h val="5.5669303889481804E-2"/>
                    </c:manualLayout>
                  </c15:layout>
                  <c15:dlblFieldTable/>
                  <c15:showDataLabelsRange val="0"/>
                </c:ext>
                <c:ext xmlns:c16="http://schemas.microsoft.com/office/drawing/2014/chart" uri="{C3380CC4-5D6E-409C-BE32-E72D297353CC}">
                  <c16:uniqueId val="{00000010-371A-486E-811E-01C2073CD8F6}"/>
                </c:ext>
              </c:extLst>
            </c:dLbl>
            <c:dLbl>
              <c:idx val="1"/>
              <c:tx>
                <c:rich>
                  <a:bodyPr/>
                  <a:lstStyle/>
                  <a:p>
                    <a:fld id="{66F81EA9-4BBF-4C2A-B134-7FD501DDF87B}"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9809845881634146E-2"/>
                      <c:h val="5.5669303889481804E-2"/>
                    </c:manualLayout>
                  </c15:layout>
                  <c15:dlblFieldTable/>
                  <c15:showDataLabelsRange val="0"/>
                </c:ext>
                <c:ext xmlns:c16="http://schemas.microsoft.com/office/drawing/2014/chart" uri="{C3380CC4-5D6E-409C-BE32-E72D297353CC}">
                  <c16:uniqueId val="{0000000D-371A-486E-811E-01C2073CD8F6}"/>
                </c:ext>
              </c:extLst>
            </c:dLbl>
            <c:dLbl>
              <c:idx val="2"/>
              <c:tx>
                <c:rich>
                  <a:bodyPr/>
                  <a:lstStyle/>
                  <a:p>
                    <a:fld id="{2AEFE9C0-66F6-4549-8498-E69B207C6E32}"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2301144893715781E-2"/>
                      <c:h val="5.5669303889481804E-2"/>
                    </c:manualLayout>
                  </c15:layout>
                  <c15:dlblFieldTable/>
                  <c15:showDataLabelsRange val="0"/>
                </c:ext>
                <c:ext xmlns:c16="http://schemas.microsoft.com/office/drawing/2014/chart" uri="{C3380CC4-5D6E-409C-BE32-E72D297353CC}">
                  <c16:uniqueId val="{0000000A-371A-486E-811E-01C2073CD8F6}"/>
                </c:ext>
              </c:extLst>
            </c:dLbl>
            <c:dLbl>
              <c:idx val="3"/>
              <c:tx>
                <c:rich>
                  <a:bodyPr/>
                  <a:lstStyle/>
                  <a:p>
                    <a:fld id="{1D8F9FDB-FB98-45FE-B0E6-E82614E4498B}"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9765106499105732E-2"/>
                      <c:h val="5.5669303889481804E-2"/>
                    </c:manualLayout>
                  </c15:layout>
                  <c15:dlblFieldTable/>
                  <c15:showDataLabelsRange val="0"/>
                </c:ext>
                <c:ext xmlns:c16="http://schemas.microsoft.com/office/drawing/2014/chart" uri="{C3380CC4-5D6E-409C-BE32-E72D297353CC}">
                  <c16:uniqueId val="{00000007-371A-486E-811E-01C2073CD8F6}"/>
                </c:ext>
              </c:extLst>
            </c:dLbl>
            <c:dLbl>
              <c:idx val="4"/>
              <c:tx>
                <c:rich>
                  <a:bodyPr/>
                  <a:lstStyle/>
                  <a:p>
                    <a:fld id="{B71BE071-0F64-4042-968F-A5C4EA165EC1}"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6804909401576118E-2"/>
                      <c:h val="5.5669303889481804E-2"/>
                    </c:manualLayout>
                  </c15:layout>
                  <c15:dlblFieldTable/>
                  <c15:showDataLabelsRange val="0"/>
                </c:ext>
                <c:ext xmlns:c16="http://schemas.microsoft.com/office/drawing/2014/chart" uri="{C3380CC4-5D6E-409C-BE32-E72D297353CC}">
                  <c16:uniqueId val="{00000004-371A-486E-811E-01C2073CD8F6}"/>
                </c:ext>
              </c:extLst>
            </c:dLbl>
            <c:dLbl>
              <c:idx val="5"/>
              <c:tx>
                <c:rich>
                  <a:bodyPr/>
                  <a:lstStyle/>
                  <a:p>
                    <a:fld id="{68B82C7E-F406-4C17-84F5-5AEF73FA61A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5283770395610046E-2"/>
                      <c:h val="5.5669303889481804E-2"/>
                    </c:manualLayout>
                  </c15:layout>
                  <c15:dlblFieldTable/>
                  <c15:showDataLabelsRange val="0"/>
                </c:ext>
                <c:ext xmlns:c16="http://schemas.microsoft.com/office/drawing/2014/chart" uri="{C3380CC4-5D6E-409C-BE32-E72D297353CC}">
                  <c16:uniqueId val="{00000001-371A-486E-811E-01C2073CD8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Ongoing physical health condition</c:v>
                </c:pt>
                <c:pt idx="1">
                  <c:v>New physical issue</c:v>
                </c:pt>
                <c:pt idx="2">
                  <c:v>Mental health issue</c:v>
                </c:pt>
                <c:pt idx="3">
                  <c:v>Routine check</c:v>
                </c:pt>
                <c:pt idx="4">
                  <c:v>Sexual health</c:v>
                </c:pt>
                <c:pt idx="5">
                  <c:v>Domestic abuse/violence</c:v>
                </c:pt>
              </c:strCache>
            </c:strRef>
          </c:cat>
          <c:val>
            <c:numRef>
              <c:f>Sheet1!$C$2:$C$7</c:f>
              <c:numCache>
                <c:formatCode>General</c:formatCode>
                <c:ptCount val="6"/>
                <c:pt idx="0">
                  <c:v>19</c:v>
                </c:pt>
                <c:pt idx="1">
                  <c:v>20</c:v>
                </c:pt>
                <c:pt idx="2">
                  <c:v>17</c:v>
                </c:pt>
                <c:pt idx="3">
                  <c:v>19</c:v>
                </c:pt>
                <c:pt idx="4">
                  <c:v>18</c:v>
                </c:pt>
                <c:pt idx="5">
                  <c:v>17</c:v>
                </c:pt>
              </c:numCache>
            </c:numRef>
          </c:val>
          <c:extLst>
            <c:ext xmlns:c16="http://schemas.microsoft.com/office/drawing/2014/chart" uri="{C3380CC4-5D6E-409C-BE32-E72D297353CC}">
              <c16:uniqueId val="{00000001-5171-47C2-B1FA-CA18707120CA}"/>
            </c:ext>
          </c:extLst>
        </c:ser>
        <c:ser>
          <c:idx val="2"/>
          <c:order val="2"/>
          <c:tx>
            <c:strRef>
              <c:f>Sheet1!$D$1</c:f>
              <c:strCache>
                <c:ptCount val="1"/>
                <c:pt idx="0">
                  <c:v>Uncomfortable</c:v>
                </c:pt>
              </c:strCache>
            </c:strRef>
          </c:tx>
          <c:spPr>
            <a:solidFill>
              <a:schemeClr val="accent1"/>
            </a:solidFill>
            <a:ln>
              <a:noFill/>
            </a:ln>
            <a:effectLst/>
          </c:spPr>
          <c:invertIfNegative val="0"/>
          <c:dLbls>
            <c:dLbl>
              <c:idx val="0"/>
              <c:tx>
                <c:rich>
                  <a:bodyPr/>
                  <a:lstStyle/>
                  <a:p>
                    <a:fld id="{A9C46048-1E5D-495E-9006-FA454B613ED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2814782361692188E-2"/>
                      <c:h val="5.5669303889481804E-2"/>
                    </c:manualLayout>
                  </c15:layout>
                  <c15:dlblFieldTable/>
                  <c15:showDataLabelsRange val="0"/>
                </c:ext>
                <c:ext xmlns:c16="http://schemas.microsoft.com/office/drawing/2014/chart" uri="{C3380CC4-5D6E-409C-BE32-E72D297353CC}">
                  <c16:uniqueId val="{0000000F-371A-486E-811E-01C2073CD8F6}"/>
                </c:ext>
              </c:extLst>
            </c:dLbl>
            <c:dLbl>
              <c:idx val="1"/>
              <c:layout>
                <c:manualLayout>
                  <c:x val="-8.9478765056828918E-3"/>
                  <c:y val="0"/>
                </c:manualLayout>
              </c:layout>
              <c:tx>
                <c:rich>
                  <a:bodyPr/>
                  <a:lstStyle/>
                  <a:p>
                    <a:fld id="{F6011E7A-206E-4960-B0D8-9C249320D03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0189382628226179E-2"/>
                      <c:h val="5.5669303889481804E-2"/>
                    </c:manualLayout>
                  </c15:layout>
                  <c15:dlblFieldTable/>
                  <c15:showDataLabelsRange val="0"/>
                </c:ext>
                <c:ext xmlns:c16="http://schemas.microsoft.com/office/drawing/2014/chart" uri="{C3380CC4-5D6E-409C-BE32-E72D297353CC}">
                  <c16:uniqueId val="{0000000C-371A-486E-811E-01C2073CD8F6}"/>
                </c:ext>
              </c:extLst>
            </c:dLbl>
            <c:dLbl>
              <c:idx val="2"/>
              <c:layout>
                <c:manualLayout>
                  <c:x val="-4.4739382528413913E-3"/>
                  <c:y val="-4.8703898697063891E-17"/>
                </c:manualLayout>
              </c:layout>
              <c:tx>
                <c:rich>
                  <a:bodyPr/>
                  <a:lstStyle/>
                  <a:p>
                    <a:fld id="{678B37D5-221B-49B4-BAD1-015C1C13E32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5223311167572238E-2"/>
                      <c:h val="5.5669303889481804E-2"/>
                    </c:manualLayout>
                  </c15:layout>
                  <c15:dlblFieldTable/>
                  <c15:showDataLabelsRange val="0"/>
                </c:ext>
                <c:ext xmlns:c16="http://schemas.microsoft.com/office/drawing/2014/chart" uri="{C3380CC4-5D6E-409C-BE32-E72D297353CC}">
                  <c16:uniqueId val="{00000009-371A-486E-811E-01C2073CD8F6}"/>
                </c:ext>
              </c:extLst>
            </c:dLbl>
            <c:dLbl>
              <c:idx val="3"/>
              <c:tx>
                <c:rich>
                  <a:bodyPr/>
                  <a:lstStyle/>
                  <a:p>
                    <a:fld id="{F37D97DB-55B8-4796-8D58-56613FAF9110}"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831032856203279E-2"/>
                      <c:h val="5.5669303889481804E-2"/>
                    </c:manualLayout>
                  </c15:layout>
                  <c15:dlblFieldTable/>
                  <c15:showDataLabelsRange val="0"/>
                </c:ext>
                <c:ext xmlns:c16="http://schemas.microsoft.com/office/drawing/2014/chart" uri="{C3380CC4-5D6E-409C-BE32-E72D297353CC}">
                  <c16:uniqueId val="{00000006-371A-486E-811E-01C2073CD8F6}"/>
                </c:ext>
              </c:extLst>
            </c:dLbl>
            <c:dLbl>
              <c:idx val="4"/>
              <c:layout>
                <c:manualLayout>
                  <c:x val="-5.9651922906882003E-3"/>
                  <c:y val="-2.4351949348531946E-17"/>
                </c:manualLayout>
              </c:layout>
              <c:tx>
                <c:rich>
                  <a:bodyPr/>
                  <a:lstStyle/>
                  <a:p>
                    <a:fld id="{AE4AF9DE-ED7E-469D-8C69-4B343FF46B93}"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3038596700535116E-2"/>
                      <c:h val="5.5669303889481804E-2"/>
                    </c:manualLayout>
                  </c15:layout>
                  <c15:dlblFieldTable/>
                  <c15:showDataLabelsRange val="0"/>
                </c:ext>
                <c:ext xmlns:c16="http://schemas.microsoft.com/office/drawing/2014/chart" uri="{C3380CC4-5D6E-409C-BE32-E72D297353CC}">
                  <c16:uniqueId val="{00000003-371A-486E-811E-01C2073CD8F6}"/>
                </c:ext>
              </c:extLst>
            </c:dLbl>
            <c:dLbl>
              <c:idx val="5"/>
              <c:layout>
                <c:manualLayout>
                  <c:x val="-7.4565637547356518E-3"/>
                  <c:y val="0"/>
                </c:manualLayout>
              </c:layout>
              <c:tx>
                <c:rich>
                  <a:bodyPr/>
                  <a:lstStyle/>
                  <a:p>
                    <a:fld id="{46158BD8-FB41-4628-BF98-F25081806748}"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2806577793037971E-2"/>
                      <c:h val="5.5669303889481804E-2"/>
                    </c:manualLayout>
                  </c15:layout>
                  <c15:dlblFieldTable/>
                  <c15:showDataLabelsRange val="0"/>
                </c:ext>
                <c:ext xmlns:c16="http://schemas.microsoft.com/office/drawing/2014/chart" uri="{C3380CC4-5D6E-409C-BE32-E72D297353CC}">
                  <c16:uniqueId val="{00000000-371A-486E-811E-01C2073CD8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Ongoing physical health condition</c:v>
                </c:pt>
                <c:pt idx="1">
                  <c:v>New physical issue</c:v>
                </c:pt>
                <c:pt idx="2">
                  <c:v>Mental health issue</c:v>
                </c:pt>
                <c:pt idx="3">
                  <c:v>Routine check</c:v>
                </c:pt>
                <c:pt idx="4">
                  <c:v>Sexual health</c:v>
                </c:pt>
                <c:pt idx="5">
                  <c:v>Domestic abuse/violence</c:v>
                </c:pt>
              </c:strCache>
            </c:strRef>
          </c:cat>
          <c:val>
            <c:numRef>
              <c:f>Sheet1!$D$2:$D$7</c:f>
              <c:numCache>
                <c:formatCode>General</c:formatCode>
                <c:ptCount val="6"/>
                <c:pt idx="0">
                  <c:v>42</c:v>
                </c:pt>
                <c:pt idx="1">
                  <c:v>41</c:v>
                </c:pt>
                <c:pt idx="2">
                  <c:v>55</c:v>
                </c:pt>
                <c:pt idx="3">
                  <c:v>33</c:v>
                </c:pt>
                <c:pt idx="4">
                  <c:v>53</c:v>
                </c:pt>
                <c:pt idx="5">
                  <c:v>60</c:v>
                </c:pt>
              </c:numCache>
            </c:numRef>
          </c:val>
          <c:extLst>
            <c:ext xmlns:c16="http://schemas.microsoft.com/office/drawing/2014/chart" uri="{C3380CC4-5D6E-409C-BE32-E72D297353CC}">
              <c16:uniqueId val="{00000002-5171-47C2-B1FA-CA18707120CA}"/>
            </c:ext>
          </c:extLst>
        </c:ser>
        <c:dLbls>
          <c:dLblPos val="outEnd"/>
          <c:showLegendKey val="0"/>
          <c:showVal val="1"/>
          <c:showCatName val="0"/>
          <c:showSerName val="0"/>
          <c:showPercent val="0"/>
          <c:showBubbleSize val="0"/>
        </c:dLbls>
        <c:gapWidth val="182"/>
        <c:axId val="1561661183"/>
        <c:axId val="1561664063"/>
      </c:barChart>
      <c:catAx>
        <c:axId val="1561661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61664063"/>
        <c:crosses val="autoZero"/>
        <c:auto val="1"/>
        <c:lblAlgn val="ctr"/>
        <c:lblOffset val="100"/>
        <c:noMultiLvlLbl val="0"/>
      </c:catAx>
      <c:valAx>
        <c:axId val="15616640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166118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accent3"/>
                </a:solidFill>
                <a:latin typeface="+mn-lt"/>
                <a:ea typeface="+mn-ea"/>
                <a:cs typeface="+mn-cs"/>
              </a:defRPr>
            </a:pPr>
            <a:endParaRPr lang="en-US"/>
          </a:p>
        </c:txPr>
      </c:legendEntry>
      <c:legendEntry>
        <c:idx val="2"/>
        <c:txPr>
          <a:bodyPr rot="0" spcFirstLastPara="1" vertOverflow="ellipsis" vert="horz" wrap="square" anchor="ctr" anchorCtr="1"/>
          <a:lstStyle/>
          <a:p>
            <a:pPr>
              <a:defRPr sz="1800" b="1" i="0" u="none" strike="noStrike" kern="1200" baseline="0">
                <a:solidFill>
                  <a:schemeClr val="accent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1" i="0" u="none" strike="noStrike" kern="1200" baseline="0">
              <a:solidFill>
                <a:schemeClr val="accent3"/>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46264279786184"/>
          <c:y val="0"/>
          <c:w val="0.46167470659442739"/>
          <c:h val="0.69702895999144754"/>
        </c:manualLayout>
      </c:layout>
      <c:barChart>
        <c:barDir val="bar"/>
        <c:grouping val="stacked"/>
        <c:varyColors val="0"/>
        <c:ser>
          <c:idx val="0"/>
          <c:order val="0"/>
          <c:tx>
            <c:strRef>
              <c:f>'Q5 increased comfort'!$P$40</c:f>
              <c:strCache>
                <c:ptCount val="1"/>
                <c:pt idx="0">
                  <c:v>Would make me feel much more comfortable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increased comfort'!$O$41:$O$43</c:f>
              <c:strCache>
                <c:ptCount val="3"/>
                <c:pt idx="0">
                  <c:v>Receiving a clear explanation of what AI scribe technology is and how it is being used for my care</c:v>
                </c:pt>
                <c:pt idx="1">
                  <c:v>Receiving a clear explanation of how and where the data resulting from AI scribe technology is being used, stored and/or deleted</c:v>
                </c:pt>
                <c:pt idx="2">
                  <c:v>A clear commitment for the healthcare professional to check the accuracy of the content the AI scribe produces</c:v>
                </c:pt>
              </c:strCache>
            </c:strRef>
          </c:cat>
          <c:val>
            <c:numRef>
              <c:f>'Q5 increased comfort'!$P$41:$P$43</c:f>
              <c:numCache>
                <c:formatCode>0%</c:formatCode>
                <c:ptCount val="3"/>
                <c:pt idx="0">
                  <c:v>0.26</c:v>
                </c:pt>
                <c:pt idx="1">
                  <c:v>0.31</c:v>
                </c:pt>
                <c:pt idx="2">
                  <c:v>0.42</c:v>
                </c:pt>
              </c:numCache>
            </c:numRef>
          </c:val>
          <c:extLst>
            <c:ext xmlns:c16="http://schemas.microsoft.com/office/drawing/2014/chart" uri="{C3380CC4-5D6E-409C-BE32-E72D297353CC}">
              <c16:uniqueId val="{00000000-612C-48C0-90B2-8FA3BB291B33}"/>
            </c:ext>
          </c:extLst>
        </c:ser>
        <c:ser>
          <c:idx val="1"/>
          <c:order val="1"/>
          <c:tx>
            <c:strRef>
              <c:f>'Q5 increased comfort'!$Q$40</c:f>
              <c:strCache>
                <c:ptCount val="1"/>
                <c:pt idx="0">
                  <c:v>Would make me feel slightly more comfortable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increased comfort'!$O$41:$O$43</c:f>
              <c:strCache>
                <c:ptCount val="3"/>
                <c:pt idx="0">
                  <c:v>Receiving a clear explanation of what AI scribe technology is and how it is being used for my care</c:v>
                </c:pt>
                <c:pt idx="1">
                  <c:v>Receiving a clear explanation of how and where the data resulting from AI scribe technology is being used, stored and/or deleted</c:v>
                </c:pt>
                <c:pt idx="2">
                  <c:v>A clear commitment for the healthcare professional to check the accuracy of the content the AI scribe produces</c:v>
                </c:pt>
              </c:strCache>
            </c:strRef>
          </c:cat>
          <c:val>
            <c:numRef>
              <c:f>'Q5 increased comfort'!$Q$41:$Q$43</c:f>
              <c:numCache>
                <c:formatCode>0%</c:formatCode>
                <c:ptCount val="3"/>
                <c:pt idx="0">
                  <c:v>0.32</c:v>
                </c:pt>
                <c:pt idx="1">
                  <c:v>0.32</c:v>
                </c:pt>
                <c:pt idx="2">
                  <c:v>0.27</c:v>
                </c:pt>
              </c:numCache>
            </c:numRef>
          </c:val>
          <c:extLst>
            <c:ext xmlns:c16="http://schemas.microsoft.com/office/drawing/2014/chart" uri="{C3380CC4-5D6E-409C-BE32-E72D297353CC}">
              <c16:uniqueId val="{00000001-612C-48C0-90B2-8FA3BB291B33}"/>
            </c:ext>
          </c:extLst>
        </c:ser>
        <c:ser>
          <c:idx val="2"/>
          <c:order val="2"/>
          <c:tx>
            <c:strRef>
              <c:f>'Q5 increased comfort'!$R$40</c:f>
              <c:strCache>
                <c:ptCount val="1"/>
                <c:pt idx="0">
                  <c:v>Would not affect how comfortable I am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increased comfort'!$O$41:$O$43</c:f>
              <c:strCache>
                <c:ptCount val="3"/>
                <c:pt idx="0">
                  <c:v>Receiving a clear explanation of what AI scribe technology is and how it is being used for my care</c:v>
                </c:pt>
                <c:pt idx="1">
                  <c:v>Receiving a clear explanation of how and where the data resulting from AI scribe technology is being used, stored and/or deleted</c:v>
                </c:pt>
                <c:pt idx="2">
                  <c:v>A clear commitment for the healthcare professional to check the accuracy of the content the AI scribe produces</c:v>
                </c:pt>
              </c:strCache>
            </c:strRef>
          </c:cat>
          <c:val>
            <c:numRef>
              <c:f>'Q5 increased comfort'!$R$41:$R$43</c:f>
              <c:numCache>
                <c:formatCode>0%</c:formatCode>
                <c:ptCount val="3"/>
                <c:pt idx="0">
                  <c:v>0.35</c:v>
                </c:pt>
                <c:pt idx="1">
                  <c:v>0.31</c:v>
                </c:pt>
                <c:pt idx="2">
                  <c:v>0.24</c:v>
                </c:pt>
              </c:numCache>
            </c:numRef>
          </c:val>
          <c:extLst>
            <c:ext xmlns:c16="http://schemas.microsoft.com/office/drawing/2014/chart" uri="{C3380CC4-5D6E-409C-BE32-E72D297353CC}">
              <c16:uniqueId val="{00000004-612C-48C0-90B2-8FA3BB291B33}"/>
            </c:ext>
          </c:extLst>
        </c:ser>
        <c:ser>
          <c:idx val="3"/>
          <c:order val="3"/>
          <c:tx>
            <c:strRef>
              <c:f>'Q5 increased comfort'!$S$40</c:f>
              <c:strCache>
                <c:ptCount val="1"/>
                <c:pt idx="0">
                  <c:v>Don't know</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increased comfort'!$O$41:$O$43</c:f>
              <c:strCache>
                <c:ptCount val="3"/>
                <c:pt idx="0">
                  <c:v>Receiving a clear explanation of what AI scribe technology is and how it is being used for my care</c:v>
                </c:pt>
                <c:pt idx="1">
                  <c:v>Receiving a clear explanation of how and where the data resulting from AI scribe technology is being used, stored and/or deleted</c:v>
                </c:pt>
                <c:pt idx="2">
                  <c:v>A clear commitment for the healthcare professional to check the accuracy of the content the AI scribe produces</c:v>
                </c:pt>
              </c:strCache>
            </c:strRef>
          </c:cat>
          <c:val>
            <c:numRef>
              <c:f>'Q5 increased comfort'!$S$41:$S$43</c:f>
              <c:numCache>
                <c:formatCode>0%</c:formatCode>
                <c:ptCount val="3"/>
                <c:pt idx="0">
                  <c:v>7.0000000000000007E-2</c:v>
                </c:pt>
                <c:pt idx="1">
                  <c:v>7.0000000000000007E-2</c:v>
                </c:pt>
                <c:pt idx="2">
                  <c:v>7.0000000000000007E-2</c:v>
                </c:pt>
              </c:numCache>
            </c:numRef>
          </c:val>
          <c:extLst>
            <c:ext xmlns:c16="http://schemas.microsoft.com/office/drawing/2014/chart" uri="{C3380CC4-5D6E-409C-BE32-E72D297353CC}">
              <c16:uniqueId val="{00000005-612C-48C0-90B2-8FA3BB291B33}"/>
            </c:ext>
          </c:extLst>
        </c:ser>
        <c:dLbls>
          <c:dLblPos val="ctr"/>
          <c:showLegendKey val="0"/>
          <c:showVal val="1"/>
          <c:showCatName val="0"/>
          <c:showSerName val="0"/>
          <c:showPercent val="0"/>
          <c:showBubbleSize val="0"/>
        </c:dLbls>
        <c:gapWidth val="90"/>
        <c:overlap val="100"/>
        <c:axId val="88077823"/>
        <c:axId val="88068703"/>
      </c:barChart>
      <c:catAx>
        <c:axId val="880778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8068703"/>
        <c:crosses val="autoZero"/>
        <c:auto val="1"/>
        <c:lblAlgn val="ctr"/>
        <c:lblOffset val="100"/>
        <c:noMultiLvlLbl val="0"/>
      </c:catAx>
      <c:valAx>
        <c:axId val="8806870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8807782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rgbClr val="00B050"/>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accent2"/>
                </a:solidFill>
                <a:latin typeface="+mn-lt"/>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accent3"/>
                </a:solidFill>
                <a:latin typeface="+mn-lt"/>
                <a:ea typeface="+mn-ea"/>
                <a:cs typeface="+mn-cs"/>
              </a:defRPr>
            </a:pPr>
            <a:endParaRPr lang="en-US"/>
          </a:p>
        </c:txPr>
      </c:legendEntry>
      <c:legendEntry>
        <c:idx val="3"/>
        <c:txPr>
          <a:bodyPr rot="0" spcFirstLastPara="1" vertOverflow="ellipsis" vert="horz" wrap="square" anchor="ctr" anchorCtr="1"/>
          <a:lstStyle/>
          <a:p>
            <a:pPr>
              <a:defRPr sz="1400" b="1" i="0" u="none" strike="noStrike" kern="1200" baseline="0">
                <a:solidFill>
                  <a:schemeClr val="accent3">
                    <a:lumMod val="60000"/>
                    <a:lumOff val="40000"/>
                  </a:schemeClr>
                </a:solidFill>
                <a:latin typeface="+mn-lt"/>
                <a:ea typeface="+mn-ea"/>
                <a:cs typeface="+mn-cs"/>
              </a:defRPr>
            </a:pPr>
            <a:endParaRPr lang="en-US"/>
          </a:p>
        </c:txPr>
      </c:legendEntry>
      <c:layout>
        <c:manualLayout>
          <c:xMode val="edge"/>
          <c:yMode val="edge"/>
          <c:x val="1.966698876640947E-2"/>
          <c:y val="0.7714589728428195"/>
          <c:w val="0.95453615223701649"/>
          <c:h val="0.198118695595113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v>
                </c:pt>
              </c:strCache>
            </c:strRef>
          </c:tx>
          <c:spPr>
            <a:solidFill>
              <a:schemeClr val="accent6">
                <a:lumMod val="75000"/>
              </a:schemeClr>
            </a:solidFill>
          </c:spPr>
          <c:invertIfNegative val="0"/>
          <c:dPt>
            <c:idx val="0"/>
            <c:invertIfNegative val="0"/>
            <c:bubble3D val="0"/>
            <c:spPr>
              <a:solidFill>
                <a:schemeClr val="accent2"/>
              </a:solidFill>
            </c:spPr>
            <c:extLst>
              <c:ext xmlns:c16="http://schemas.microsoft.com/office/drawing/2014/chart" uri="{C3380CC4-5D6E-409C-BE32-E72D297353CC}">
                <c16:uniqueId val="{00000001-6F93-43A0-A249-1DDF4BA33358}"/>
              </c:ext>
            </c:extLst>
          </c:dPt>
          <c:dPt>
            <c:idx val="1"/>
            <c:invertIfNegative val="0"/>
            <c:bubble3D val="0"/>
            <c:spPr>
              <a:solidFill>
                <a:schemeClr val="accent2">
                  <a:alpha val="76000"/>
                </a:schemeClr>
              </a:solidFill>
            </c:spPr>
            <c:extLst>
              <c:ext xmlns:c16="http://schemas.microsoft.com/office/drawing/2014/chart" uri="{C3380CC4-5D6E-409C-BE32-E72D297353CC}">
                <c16:uniqueId val="{00000003-6F93-43A0-A249-1DDF4BA33358}"/>
              </c:ext>
            </c:extLst>
          </c:dPt>
          <c:dPt>
            <c:idx val="2"/>
            <c:invertIfNegative val="0"/>
            <c:bubble3D val="0"/>
            <c:spPr>
              <a:solidFill>
                <a:schemeClr val="accent2">
                  <a:alpha val="61000"/>
                </a:schemeClr>
              </a:solidFill>
            </c:spPr>
            <c:extLst>
              <c:ext xmlns:c16="http://schemas.microsoft.com/office/drawing/2014/chart" uri="{C3380CC4-5D6E-409C-BE32-E72D297353CC}">
                <c16:uniqueId val="{00000005-6F93-43A0-A249-1DDF4BA33358}"/>
              </c:ext>
            </c:extLst>
          </c:dPt>
          <c:dPt>
            <c:idx val="3"/>
            <c:invertIfNegative val="0"/>
            <c:bubble3D val="0"/>
            <c:spPr>
              <a:solidFill>
                <a:schemeClr val="accent3"/>
              </a:solidFill>
            </c:spPr>
            <c:extLst>
              <c:ext xmlns:c16="http://schemas.microsoft.com/office/drawing/2014/chart" uri="{C3380CC4-5D6E-409C-BE32-E72D297353CC}">
                <c16:uniqueId val="{00000007-6F93-43A0-A249-1DDF4BA33358}"/>
              </c:ext>
            </c:extLst>
          </c:dPt>
          <c:dPt>
            <c:idx val="4"/>
            <c:invertIfNegative val="0"/>
            <c:bubble3D val="0"/>
            <c:spPr>
              <a:solidFill>
                <a:schemeClr val="accent1">
                  <a:alpha val="60000"/>
                </a:schemeClr>
              </a:solidFill>
            </c:spPr>
            <c:extLst>
              <c:ext xmlns:c16="http://schemas.microsoft.com/office/drawing/2014/chart" uri="{C3380CC4-5D6E-409C-BE32-E72D297353CC}">
                <c16:uniqueId val="{00000009-6F93-43A0-A249-1DDF4BA33358}"/>
              </c:ext>
            </c:extLst>
          </c:dPt>
          <c:dPt>
            <c:idx val="5"/>
            <c:invertIfNegative val="0"/>
            <c:bubble3D val="0"/>
            <c:spPr>
              <a:solidFill>
                <a:schemeClr val="accent1">
                  <a:alpha val="74000"/>
                </a:schemeClr>
              </a:solidFill>
            </c:spPr>
            <c:extLst>
              <c:ext xmlns:c16="http://schemas.microsoft.com/office/drawing/2014/chart" uri="{C3380CC4-5D6E-409C-BE32-E72D297353CC}">
                <c16:uniqueId val="{0000000B-6F93-43A0-A249-1DDF4BA33358}"/>
              </c:ext>
            </c:extLst>
          </c:dPt>
          <c:dPt>
            <c:idx val="6"/>
            <c:invertIfNegative val="0"/>
            <c:bubble3D val="0"/>
            <c:spPr>
              <a:solidFill>
                <a:schemeClr val="accent1"/>
              </a:solidFill>
            </c:spPr>
            <c:extLst>
              <c:ext xmlns:c16="http://schemas.microsoft.com/office/drawing/2014/chart" uri="{C3380CC4-5D6E-409C-BE32-E72D297353CC}">
                <c16:uniqueId val="{0000000D-6F93-43A0-A249-1DDF4BA33358}"/>
              </c:ext>
            </c:extLst>
          </c:dPt>
          <c:dPt>
            <c:idx val="7"/>
            <c:invertIfNegative val="0"/>
            <c:bubble3D val="0"/>
            <c:extLst>
              <c:ext xmlns:c16="http://schemas.microsoft.com/office/drawing/2014/chart" uri="{C3380CC4-5D6E-409C-BE32-E72D297353CC}">
                <c16:uniqueId val="{0000000F-6F93-43A0-A249-1DDF4BA33358}"/>
              </c:ext>
            </c:extLst>
          </c:dPt>
          <c:dLbls>
            <c:spPr>
              <a:noFill/>
              <a:ln>
                <a:noFill/>
              </a:ln>
              <a:effectLst/>
            </c:spPr>
            <c:txPr>
              <a:bodyPr/>
              <a:lstStyle/>
              <a:p>
                <a:pPr>
                  <a:defRPr sz="14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Net: strongly / somewhat support</c:v>
                </c:pt>
                <c:pt idx="1">
                  <c:v>Strongly support</c:v>
                </c:pt>
                <c:pt idx="2">
                  <c:v>Somewhat support</c:v>
                </c:pt>
                <c:pt idx="3">
                  <c:v>Neither support nor oppose</c:v>
                </c:pt>
                <c:pt idx="4">
                  <c:v>Somewhat oppose</c:v>
                </c:pt>
                <c:pt idx="5">
                  <c:v>Strongly oppose</c:v>
                </c:pt>
                <c:pt idx="6">
                  <c:v>Net: somewhat / strongly oppose</c:v>
                </c:pt>
              </c:strCache>
            </c:strRef>
          </c:cat>
          <c:val>
            <c:numRef>
              <c:f>Sheet1!$B$2:$B$8</c:f>
              <c:numCache>
                <c:formatCode>0%</c:formatCode>
                <c:ptCount val="7"/>
                <c:pt idx="0">
                  <c:v>0.38289046178053188</c:v>
                </c:pt>
                <c:pt idx="1">
                  <c:v>0.1144375020677792</c:v>
                </c:pt>
                <c:pt idx="2">
                  <c:v>0.26845295971275279</c:v>
                </c:pt>
                <c:pt idx="3">
                  <c:v>0.1986374740136633</c:v>
                </c:pt>
                <c:pt idx="4">
                  <c:v>0.15645761840832931</c:v>
                </c:pt>
                <c:pt idx="5">
                  <c:v>0.2147064505396179</c:v>
                </c:pt>
                <c:pt idx="6">
                  <c:v>0.37116406894794718</c:v>
                </c:pt>
              </c:numCache>
            </c:numRef>
          </c:val>
          <c:extLst>
            <c:ext xmlns:c16="http://schemas.microsoft.com/office/drawing/2014/chart" uri="{C3380CC4-5D6E-409C-BE32-E72D297353CC}">
              <c16:uniqueId val="{00000010-6F93-43A0-A249-1DDF4BA33358}"/>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none"/>
        <c:minorTickMark val="none"/>
        <c:tickLblPos val="low"/>
        <c:txPr>
          <a:bodyPr/>
          <a:lstStyle/>
          <a:p>
            <a:pPr>
              <a:defRPr sz="1400"/>
            </a:pPr>
            <a:endParaRPr lang="en-US"/>
          </a:p>
        </c:txPr>
        <c:crossAx val="-2113994440"/>
        <c:crosses val="autoZero"/>
        <c:auto val="1"/>
        <c:lblAlgn val="ctr"/>
        <c:lblOffset val="100"/>
        <c:noMultiLvlLbl val="0"/>
      </c:catAx>
      <c:valAx>
        <c:axId val="-2113994440"/>
        <c:scaling>
          <c:orientation val="minMax"/>
          <c:max val="0.4"/>
          <c:min val="0"/>
        </c:scaling>
        <c:delete val="0"/>
        <c:axPos val="l"/>
        <c:majorGridlines>
          <c:spPr>
            <a:ln>
              <a:solidFill>
                <a:schemeClr val="accent1">
                  <a:lumMod val="20000"/>
                  <a:lumOff val="80000"/>
                </a:schemeClr>
              </a:solidFill>
            </a:ln>
          </c:spPr>
        </c:majorGridlines>
        <c:numFmt formatCode="0%" sourceLinked="1"/>
        <c:majorTickMark val="none"/>
        <c:minorTickMark val="none"/>
        <c:tickLblPos val="nextTo"/>
        <c:txPr>
          <a:bodyPr/>
          <a:lstStyle/>
          <a:p>
            <a:pPr>
              <a:defRPr sz="1400"/>
            </a:pPr>
            <a:endParaRPr lang="en-US"/>
          </a:p>
        </c:txPr>
        <c:crossAx val="-2068027336"/>
        <c:crosses val="autoZero"/>
        <c:crossBetween val="between"/>
      </c:valAx>
    </c:plotArea>
    <c:plotVisOnly val="1"/>
    <c:dispBlanksAs val="gap"/>
    <c:showDLblsOverMax val="1"/>
  </c:chart>
  <c:txPr>
    <a:bodyPr/>
    <a:lstStyle/>
    <a:p>
      <a:pPr>
        <a:defRPr sz="1200">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'Q8 trust'!$F$10</c:f>
              <c:strCache>
                <c:ptCount val="1"/>
                <c:pt idx="0">
                  <c:v>Somewhat</c:v>
                </c:pt>
              </c:strCache>
            </c:strRef>
          </c:tx>
          <c:spPr>
            <a:solidFill>
              <a:schemeClr val="accent1">
                <a:alpha val="69000"/>
              </a:schemeClr>
            </a:solidFill>
            <a:ln>
              <a:noFill/>
            </a:ln>
            <a:effectLst/>
          </c:spPr>
          <c:invertIfNegative val="0"/>
          <c:dLbls>
            <c:dLbl>
              <c:idx val="2"/>
              <c:tx>
                <c:rich>
                  <a:bodyPr/>
                  <a:lstStyle/>
                  <a:p>
                    <a:r>
                      <a:rPr lang="en-US" dirty="0"/>
                      <a:t>Somewhat: </a:t>
                    </a:r>
                    <a:fld id="{DBFA4FA2-CB7E-40CB-8520-76AB1DC3EB83}" type="VALUE">
                      <a:rPr lang="en-US" smtClean="0"/>
                      <a:pPr/>
                      <a:t>[VALUE]</a:t>
                    </a:fld>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manualLayout>
                      <c:w val="0.27723402052450136"/>
                      <c:h val="9.2825965932139584E-2"/>
                    </c:manualLayout>
                  </c15:layout>
                  <c15:dlblFieldTable/>
                  <c15:showDataLabelsRange val="0"/>
                </c:ext>
                <c:ext xmlns:c16="http://schemas.microsoft.com/office/drawing/2014/chart" uri="{C3380CC4-5D6E-409C-BE32-E72D297353CC}">
                  <c16:uniqueId val="{00000000-2806-4CF5-98D3-D20C0AABA89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 trust'!$E$11:$E$13</c:f>
              <c:strCache>
                <c:ptCount val="3"/>
                <c:pt idx="0">
                  <c:v>Agree</c:v>
                </c:pt>
                <c:pt idx="1">
                  <c:v>Neither</c:v>
                </c:pt>
                <c:pt idx="2">
                  <c:v>Disagree</c:v>
                </c:pt>
              </c:strCache>
            </c:strRef>
          </c:cat>
          <c:val>
            <c:numRef>
              <c:f>'Q8 trust'!$F$11:$F$13</c:f>
              <c:numCache>
                <c:formatCode>General</c:formatCode>
                <c:ptCount val="3"/>
                <c:pt idx="0" formatCode="0%">
                  <c:v>0.2437665782709959</c:v>
                </c:pt>
                <c:pt idx="2" formatCode="0%">
                  <c:v>0.22137854754276151</c:v>
                </c:pt>
              </c:numCache>
            </c:numRef>
          </c:val>
          <c:extLst>
            <c:ext xmlns:c16="http://schemas.microsoft.com/office/drawing/2014/chart" uri="{C3380CC4-5D6E-409C-BE32-E72D297353CC}">
              <c16:uniqueId val="{00000000-91F9-4AFA-AFF5-FC331DB4CE85}"/>
            </c:ext>
          </c:extLst>
        </c:ser>
        <c:ser>
          <c:idx val="1"/>
          <c:order val="1"/>
          <c:tx>
            <c:strRef>
              <c:f>'Q8 trust'!$G$10</c:f>
              <c:strCache>
                <c:ptCount val="1"/>
                <c:pt idx="0">
                  <c:v>Completely</c:v>
                </c:pt>
              </c:strCache>
            </c:strRef>
          </c:tx>
          <c:spPr>
            <a:solidFill>
              <a:schemeClr val="accent1"/>
            </a:solidFill>
            <a:ln>
              <a:noFill/>
            </a:ln>
            <a:effectLst/>
          </c:spPr>
          <c:invertIfNegative val="0"/>
          <c:dLbls>
            <c:dLbl>
              <c:idx val="2"/>
              <c:tx>
                <c:rich>
                  <a:bodyPr/>
                  <a:lstStyle/>
                  <a:p>
                    <a:r>
                      <a:rPr lang="en-US" dirty="0"/>
                      <a:t>Completely 22%</a:t>
                    </a:r>
                  </a:p>
                </c:rich>
              </c:tx>
              <c:dLblPos val="ctr"/>
              <c:showLegendKey val="0"/>
              <c:showVal val="1"/>
              <c:showCatName val="0"/>
              <c:showSerName val="0"/>
              <c:showPercent val="0"/>
              <c:showBubbleSize val="0"/>
              <c:extLst>
                <c:ext xmlns:c15="http://schemas.microsoft.com/office/drawing/2012/chart" uri="{CE6537A1-D6FC-4f65-9D91-7224C49458BB}">
                  <c15:layout>
                    <c:manualLayout>
                      <c:w val="0.29513478493967815"/>
                      <c:h val="9.2825965932139584E-2"/>
                    </c:manualLayout>
                  </c15:layout>
                  <c15:showDataLabelsRange val="0"/>
                </c:ext>
                <c:ext xmlns:c16="http://schemas.microsoft.com/office/drawing/2014/chart" uri="{C3380CC4-5D6E-409C-BE32-E72D297353CC}">
                  <c16:uniqueId val="{00000001-2806-4CF5-98D3-D20C0AABA89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 trust'!$E$11:$E$13</c:f>
              <c:strCache>
                <c:ptCount val="3"/>
                <c:pt idx="0">
                  <c:v>Agree</c:v>
                </c:pt>
                <c:pt idx="1">
                  <c:v>Neither</c:v>
                </c:pt>
                <c:pt idx="2">
                  <c:v>Disagree</c:v>
                </c:pt>
              </c:strCache>
            </c:strRef>
          </c:cat>
          <c:val>
            <c:numRef>
              <c:f>'Q8 trust'!$G$11:$G$13</c:f>
              <c:numCache>
                <c:formatCode>General</c:formatCode>
                <c:ptCount val="3"/>
                <c:pt idx="0" formatCode="0%">
                  <c:v>0.1094197352870948</c:v>
                </c:pt>
                <c:pt idx="2" formatCode="0%">
                  <c:v>0.21989308782350631</c:v>
                </c:pt>
              </c:numCache>
            </c:numRef>
          </c:val>
          <c:extLst>
            <c:ext xmlns:c16="http://schemas.microsoft.com/office/drawing/2014/chart" uri="{C3380CC4-5D6E-409C-BE32-E72D297353CC}">
              <c16:uniqueId val="{00000001-91F9-4AFA-AFF5-FC331DB4CE85}"/>
            </c:ext>
          </c:extLst>
        </c:ser>
        <c:ser>
          <c:idx val="2"/>
          <c:order val="2"/>
          <c:tx>
            <c:strRef>
              <c:f>'Q8 trust'!$H$10</c:f>
              <c:strCache>
                <c:ptCount val="1"/>
                <c:pt idx="0">
                  <c:v>Neither</c:v>
                </c:pt>
              </c:strCache>
            </c:strRef>
          </c:tx>
          <c:spPr>
            <a:solidFill>
              <a:schemeClr val="accent3"/>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 trust'!$E$11:$E$13</c:f>
              <c:strCache>
                <c:ptCount val="3"/>
                <c:pt idx="0">
                  <c:v>Agree</c:v>
                </c:pt>
                <c:pt idx="1">
                  <c:v>Neither</c:v>
                </c:pt>
                <c:pt idx="2">
                  <c:v>Disagree</c:v>
                </c:pt>
              </c:strCache>
            </c:strRef>
          </c:cat>
          <c:val>
            <c:numRef>
              <c:f>'Q8 trust'!$H$11:$H$13</c:f>
              <c:numCache>
                <c:formatCode>0%</c:formatCode>
                <c:ptCount val="3"/>
                <c:pt idx="1">
                  <c:v>0.205542051075641</c:v>
                </c:pt>
              </c:numCache>
            </c:numRef>
          </c:val>
          <c:extLst>
            <c:ext xmlns:c16="http://schemas.microsoft.com/office/drawing/2014/chart" uri="{C3380CC4-5D6E-409C-BE32-E72D297353CC}">
              <c16:uniqueId val="{00000002-91F9-4AFA-AFF5-FC331DB4CE85}"/>
            </c:ext>
          </c:extLst>
        </c:ser>
        <c:dLbls>
          <c:dLblPos val="ctr"/>
          <c:showLegendKey val="0"/>
          <c:showVal val="1"/>
          <c:showCatName val="0"/>
          <c:showSerName val="0"/>
          <c:showPercent val="0"/>
          <c:showBubbleSize val="0"/>
        </c:dLbls>
        <c:gapWidth val="70"/>
        <c:overlap val="100"/>
        <c:axId val="249637279"/>
        <c:axId val="249624319"/>
      </c:barChart>
      <c:catAx>
        <c:axId val="249637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49624319"/>
        <c:crosses val="autoZero"/>
        <c:auto val="1"/>
        <c:lblAlgn val="ctr"/>
        <c:lblOffset val="100"/>
        <c:noMultiLvlLbl val="0"/>
      </c:catAx>
      <c:valAx>
        <c:axId val="249624319"/>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496372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7/15/2026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a:t>
            </a:fld>
            <a:endParaRPr lang="en-GB" dirty="0"/>
          </a:p>
        </p:txBody>
      </p:sp>
    </p:spTree>
    <p:extLst>
      <p:ext uri="{BB962C8B-B14F-4D97-AF65-F5344CB8AC3E}">
        <p14:creationId xmlns:p14="http://schemas.microsoft.com/office/powerpoint/2010/main" val="354197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10</a:t>
            </a:fld>
            <a:endParaRPr lang="en-GB" dirty="0"/>
          </a:p>
        </p:txBody>
      </p:sp>
    </p:spTree>
    <p:extLst>
      <p:ext uri="{BB962C8B-B14F-4D97-AF65-F5344CB8AC3E}">
        <p14:creationId xmlns:p14="http://schemas.microsoft.com/office/powerpoint/2010/main" val="188672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11</a:t>
            </a:fld>
            <a:endParaRPr lang="en-GB" dirty="0"/>
          </a:p>
        </p:txBody>
      </p:sp>
    </p:spTree>
    <p:extLst>
      <p:ext uri="{BB962C8B-B14F-4D97-AF65-F5344CB8AC3E}">
        <p14:creationId xmlns:p14="http://schemas.microsoft.com/office/powerpoint/2010/main" val="299882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12</a:t>
            </a:fld>
            <a:endParaRPr lang="en-GB" dirty="0"/>
          </a:p>
        </p:txBody>
      </p:sp>
    </p:spTree>
    <p:extLst>
      <p:ext uri="{BB962C8B-B14F-4D97-AF65-F5344CB8AC3E}">
        <p14:creationId xmlns:p14="http://schemas.microsoft.com/office/powerpoint/2010/main" val="513322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13</a:t>
            </a:fld>
            <a:endParaRPr lang="en-GB" dirty="0"/>
          </a:p>
        </p:txBody>
      </p:sp>
    </p:spTree>
    <p:extLst>
      <p:ext uri="{BB962C8B-B14F-4D97-AF65-F5344CB8AC3E}">
        <p14:creationId xmlns:p14="http://schemas.microsoft.com/office/powerpoint/2010/main" val="3817277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C410D-3FE0-7270-86CD-DA119AFB5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BFD4A-6F4E-B1DC-D9B8-0F2535A8F2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1B9B9-1412-41EA-2DE0-F0A4CD15A81D}"/>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E25650FB-59C8-0E91-BEC0-DC827EA67666}"/>
              </a:ext>
            </a:extLst>
          </p:cNvPr>
          <p:cNvSpPr>
            <a:spLocks noGrp="1"/>
          </p:cNvSpPr>
          <p:nvPr>
            <p:ph type="sldNum" sz="quarter" idx="5"/>
          </p:nvPr>
        </p:nvSpPr>
        <p:spPr/>
        <p:txBody>
          <a:bodyPr/>
          <a:lstStyle/>
          <a:p>
            <a:fld id="{4EE68B5F-D307-4135-93FD-44AEFFEFA4CE}" type="slidenum">
              <a:rPr lang="en-GB" smtClean="0"/>
              <a:pPr/>
              <a:t>14</a:t>
            </a:fld>
            <a:endParaRPr lang="en-GB" dirty="0"/>
          </a:p>
        </p:txBody>
      </p:sp>
    </p:spTree>
    <p:extLst>
      <p:ext uri="{BB962C8B-B14F-4D97-AF65-F5344CB8AC3E}">
        <p14:creationId xmlns:p14="http://schemas.microsoft.com/office/powerpoint/2010/main" val="388229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1A304-F7BB-265A-4461-7105C42A8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3943F-B4DC-9C76-2E98-7FD17A2AB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A272E-FF3A-C771-EB07-0A494E2434A7}"/>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79CACC84-6E6D-BAD5-C2FF-66FB76DDF5ED}"/>
              </a:ext>
            </a:extLst>
          </p:cNvPr>
          <p:cNvSpPr>
            <a:spLocks noGrp="1"/>
          </p:cNvSpPr>
          <p:nvPr>
            <p:ph type="sldNum" sz="quarter" idx="5"/>
          </p:nvPr>
        </p:nvSpPr>
        <p:spPr/>
        <p:txBody>
          <a:bodyPr/>
          <a:lstStyle/>
          <a:p>
            <a:fld id="{4EE68B5F-D307-4135-93FD-44AEFFEFA4CE}" type="slidenum">
              <a:rPr lang="en-GB" smtClean="0"/>
              <a:pPr/>
              <a:t>15</a:t>
            </a:fld>
            <a:endParaRPr lang="en-GB" dirty="0"/>
          </a:p>
        </p:txBody>
      </p:sp>
    </p:spTree>
    <p:extLst>
      <p:ext uri="{BB962C8B-B14F-4D97-AF65-F5344CB8AC3E}">
        <p14:creationId xmlns:p14="http://schemas.microsoft.com/office/powerpoint/2010/main" val="2389452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16</a:t>
            </a:fld>
            <a:endParaRPr lang="en-GB" dirty="0"/>
          </a:p>
        </p:txBody>
      </p:sp>
    </p:spTree>
    <p:extLst>
      <p:ext uri="{BB962C8B-B14F-4D97-AF65-F5344CB8AC3E}">
        <p14:creationId xmlns:p14="http://schemas.microsoft.com/office/powerpoint/2010/main" val="1321011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83F1C-3412-B523-29DC-C6340EEC8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EE746-DE23-B264-0CCD-0E7378D97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9176A-5B0B-D1C4-CF8A-627043699786}"/>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4C24C0D-BE9F-438A-35F7-8AA0AE5B01C1}"/>
              </a:ext>
            </a:extLst>
          </p:cNvPr>
          <p:cNvSpPr>
            <a:spLocks noGrp="1"/>
          </p:cNvSpPr>
          <p:nvPr>
            <p:ph type="sldNum" sz="quarter" idx="5"/>
          </p:nvPr>
        </p:nvSpPr>
        <p:spPr/>
        <p:txBody>
          <a:bodyPr/>
          <a:lstStyle/>
          <a:p>
            <a:fld id="{4EE68B5F-D307-4135-93FD-44AEFFEFA4CE}" type="slidenum">
              <a:rPr lang="en-GB" smtClean="0"/>
              <a:pPr/>
              <a:t>17</a:t>
            </a:fld>
            <a:endParaRPr lang="en-GB" dirty="0"/>
          </a:p>
        </p:txBody>
      </p:sp>
    </p:spTree>
    <p:extLst>
      <p:ext uri="{BB962C8B-B14F-4D97-AF65-F5344CB8AC3E}">
        <p14:creationId xmlns:p14="http://schemas.microsoft.com/office/powerpoint/2010/main" val="2950348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60DEB-B79E-D3D5-B221-945C83172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5DE61-C69B-CAC3-66EC-CBE69DD2C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73692-F13B-2FCA-BCF0-62D3AC7C3D32}"/>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02F3F66D-A3AC-A1AB-E65E-1E85979962E8}"/>
              </a:ext>
            </a:extLst>
          </p:cNvPr>
          <p:cNvSpPr>
            <a:spLocks noGrp="1"/>
          </p:cNvSpPr>
          <p:nvPr>
            <p:ph type="sldNum" sz="quarter" idx="5"/>
          </p:nvPr>
        </p:nvSpPr>
        <p:spPr/>
        <p:txBody>
          <a:bodyPr/>
          <a:lstStyle/>
          <a:p>
            <a:fld id="{4EE68B5F-D307-4135-93FD-44AEFFEFA4CE}" type="slidenum">
              <a:rPr lang="en-GB" smtClean="0"/>
              <a:pPr/>
              <a:t>18</a:t>
            </a:fld>
            <a:endParaRPr lang="en-GB" dirty="0"/>
          </a:p>
        </p:txBody>
      </p:sp>
    </p:spTree>
    <p:extLst>
      <p:ext uri="{BB962C8B-B14F-4D97-AF65-F5344CB8AC3E}">
        <p14:creationId xmlns:p14="http://schemas.microsoft.com/office/powerpoint/2010/main" val="1973749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93C16-6DDC-8022-60B0-9EEB77AEC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EAE46-1146-04EE-BFB5-56E52A1CB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A3259-3560-87C6-53DA-AEAFC56966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5EA348-09E9-3258-286D-D93DFA8F6D4B}"/>
              </a:ext>
            </a:extLst>
          </p:cNvPr>
          <p:cNvSpPr>
            <a:spLocks noGrp="1"/>
          </p:cNvSpPr>
          <p:nvPr>
            <p:ph type="sldNum" sz="quarter" idx="5"/>
          </p:nvPr>
        </p:nvSpPr>
        <p:spPr/>
        <p:txBody>
          <a:bodyPr/>
          <a:lstStyle/>
          <a:p>
            <a:fld id="{4EE68B5F-D307-4135-93FD-44AEFFEFA4CE}" type="slidenum">
              <a:rPr lang="en-GB" smtClean="0"/>
              <a:pPr/>
              <a:t>19</a:t>
            </a:fld>
            <a:endParaRPr lang="en-GB" dirty="0"/>
          </a:p>
        </p:txBody>
      </p:sp>
    </p:spTree>
    <p:extLst>
      <p:ext uri="{BB962C8B-B14F-4D97-AF65-F5344CB8AC3E}">
        <p14:creationId xmlns:p14="http://schemas.microsoft.com/office/powerpoint/2010/main" val="332248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FFC58-07D1-3AD3-E91F-BE4CC40FC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2F67C-E520-B641-F630-BEF8954B3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36A08-A520-4C2A-3C8D-342B93ECB6D7}"/>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7A3CAF5-B227-263F-1B2A-2AAB4AA5D941}"/>
              </a:ext>
            </a:extLst>
          </p:cNvPr>
          <p:cNvSpPr>
            <a:spLocks noGrp="1"/>
          </p:cNvSpPr>
          <p:nvPr>
            <p:ph type="sldNum" sz="quarter" idx="5"/>
          </p:nvPr>
        </p:nvSpPr>
        <p:spPr/>
        <p:txBody>
          <a:bodyPr/>
          <a:lstStyle/>
          <a:p>
            <a:fld id="{4EE68B5F-D307-4135-93FD-44AEFFEFA4CE}" type="slidenum">
              <a:rPr lang="en-GB" smtClean="0"/>
              <a:pPr/>
              <a:t>2</a:t>
            </a:fld>
            <a:endParaRPr lang="en-GB" dirty="0"/>
          </a:p>
        </p:txBody>
      </p:sp>
    </p:spTree>
    <p:extLst>
      <p:ext uri="{BB962C8B-B14F-4D97-AF65-F5344CB8AC3E}">
        <p14:creationId xmlns:p14="http://schemas.microsoft.com/office/powerpoint/2010/main" val="140281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3</a:t>
            </a:fld>
            <a:endParaRPr lang="en-GB" dirty="0"/>
          </a:p>
        </p:txBody>
      </p:sp>
    </p:spTree>
    <p:extLst>
      <p:ext uri="{BB962C8B-B14F-4D97-AF65-F5344CB8AC3E}">
        <p14:creationId xmlns:p14="http://schemas.microsoft.com/office/powerpoint/2010/main" val="134755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3A42A-A6DE-F467-AEA6-B09C8F94D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9F238-8A79-6D72-9D37-F55C2CF31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978E38-FF60-B15C-54E5-FEE7AA6447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DE3C5E-31F5-15BA-3730-CAC42C86A010}"/>
              </a:ext>
            </a:extLst>
          </p:cNvPr>
          <p:cNvSpPr>
            <a:spLocks noGrp="1"/>
          </p:cNvSpPr>
          <p:nvPr>
            <p:ph type="sldNum" sz="quarter" idx="5"/>
          </p:nvPr>
        </p:nvSpPr>
        <p:spPr/>
        <p:txBody>
          <a:bodyPr/>
          <a:lstStyle/>
          <a:p>
            <a:fld id="{4EE68B5F-D307-4135-93FD-44AEFFEFA4CE}" type="slidenum">
              <a:rPr lang="en-GB" smtClean="0"/>
              <a:pPr/>
              <a:t>4</a:t>
            </a:fld>
            <a:endParaRPr lang="en-GB" dirty="0"/>
          </a:p>
        </p:txBody>
      </p:sp>
    </p:spTree>
    <p:extLst>
      <p:ext uri="{BB962C8B-B14F-4D97-AF65-F5344CB8AC3E}">
        <p14:creationId xmlns:p14="http://schemas.microsoft.com/office/powerpoint/2010/main" val="336248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596AF-865F-DA82-A6B5-E23373330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3A138-773D-5D29-BA6D-FAB9AEAE9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F846D-66BB-8C31-3AE9-03D28A0574C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3E7DBB-5865-DB24-7AC1-CA32C2CE9323}"/>
              </a:ext>
            </a:extLst>
          </p:cNvPr>
          <p:cNvSpPr>
            <a:spLocks noGrp="1"/>
          </p:cNvSpPr>
          <p:nvPr>
            <p:ph type="sldNum" sz="quarter" idx="5"/>
          </p:nvPr>
        </p:nvSpPr>
        <p:spPr/>
        <p:txBody>
          <a:bodyPr/>
          <a:lstStyle/>
          <a:p>
            <a:fld id="{4EE68B5F-D307-4135-93FD-44AEFFEFA4CE}" type="slidenum">
              <a:rPr lang="en-GB" smtClean="0"/>
              <a:pPr/>
              <a:t>5</a:t>
            </a:fld>
            <a:endParaRPr lang="en-GB" dirty="0"/>
          </a:p>
        </p:txBody>
      </p:sp>
    </p:spTree>
    <p:extLst>
      <p:ext uri="{BB962C8B-B14F-4D97-AF65-F5344CB8AC3E}">
        <p14:creationId xmlns:p14="http://schemas.microsoft.com/office/powerpoint/2010/main" val="232241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6</a:t>
            </a:fld>
            <a:endParaRPr lang="en-GB" dirty="0"/>
          </a:p>
        </p:txBody>
      </p:sp>
    </p:spTree>
    <p:extLst>
      <p:ext uri="{BB962C8B-B14F-4D97-AF65-F5344CB8AC3E}">
        <p14:creationId xmlns:p14="http://schemas.microsoft.com/office/powerpoint/2010/main" val="183740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7</a:t>
            </a:fld>
            <a:endParaRPr lang="en-GB" dirty="0"/>
          </a:p>
        </p:txBody>
      </p:sp>
    </p:spTree>
    <p:extLst>
      <p:ext uri="{BB962C8B-B14F-4D97-AF65-F5344CB8AC3E}">
        <p14:creationId xmlns:p14="http://schemas.microsoft.com/office/powerpoint/2010/main" val="248525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8</a:t>
            </a:fld>
            <a:endParaRPr lang="en-GB" dirty="0"/>
          </a:p>
        </p:txBody>
      </p:sp>
    </p:spTree>
    <p:extLst>
      <p:ext uri="{BB962C8B-B14F-4D97-AF65-F5344CB8AC3E}">
        <p14:creationId xmlns:p14="http://schemas.microsoft.com/office/powerpoint/2010/main" val="3886158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9</a:t>
            </a:fld>
            <a:endParaRPr lang="en-GB" dirty="0"/>
          </a:p>
        </p:txBody>
      </p:sp>
    </p:spTree>
    <p:extLst>
      <p:ext uri="{BB962C8B-B14F-4D97-AF65-F5344CB8AC3E}">
        <p14:creationId xmlns:p14="http://schemas.microsoft.com/office/powerpoint/2010/main" val="60252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US" noProof="0" dirty="0"/>
              <a:t>As yet published DO NOT SHARE EXTERNALLY</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US" noProof="0" dirty="0"/>
              <a:t>As yet published DO NOT SHARE EXTERNALLY</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US" noProof="0" dirty="0"/>
              <a:t>As yet published DO NOT SHARE EXTERNALLY</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US" noProof="0" dirty="0"/>
              <a:t>As yet published DO NOT SHARE EXTERNALLY</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US" noProof="0" dirty="0"/>
              <a:t>As yet published DO NOT SHARE EXTERNALLY</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US" noProof="0" dirty="0"/>
              <a:t>As yet published DO NOT SHARE EXTERNALLY</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US" noProof="0" dirty="0"/>
              <a:t>As yet published DO NOT SHARE EXTERNALLY</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US" dirty="0"/>
              <a:t>As yet published DO NOT SHARE EXTERNALLY</a:t>
            </a:r>
            <a:endParaRPr lang="en-GB" dirty="0"/>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sldNum="0"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policy@healthwatch.co.uk"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mailto:astor.gilliland@healthwatch.co.uk" TargetMode="External"/><Relationship Id="rId5" Type="http://schemas.openxmlformats.org/officeDocument/2006/relationships/hyperlink" Target="mailto:rebecca.curtayne@healthwatch.co.uk" TargetMode="External"/><Relationship Id="rId4" Type="http://schemas.openxmlformats.org/officeDocument/2006/relationships/hyperlink" Target="mailto:william.pett@healthwatch.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1153816876_Cropped.jpg"/>
          <p:cNvPicPr>
            <a:picLocks noGrp="1" noChangeAspect="1"/>
          </p:cNvPicPr>
          <p:nvPr>
            <p:ph type="pic" sz="quarter" idx="10"/>
          </p:nvPr>
        </p:nvPicPr>
        <p:blipFill>
          <a:blip r:embed="rId3" cstate="print"/>
          <a:srcRect/>
          <a:stretch>
            <a:fillRect/>
          </a:stretch>
        </p:blipFill>
        <p:spPr/>
      </p:pic>
      <p:pic>
        <p:nvPicPr>
          <p:cNvPr id="6" name="Picture 5" descr="P1031 HWE Brand project - PPT template - Slide 1.png"/>
          <p:cNvPicPr>
            <a:picLocks noChangeAspect="1"/>
          </p:cNvPicPr>
          <p:nvPr/>
        </p:nvPicPr>
        <p:blipFill>
          <a:blip r:embed="rId4" cstate="print"/>
          <a:stretch>
            <a:fillRect/>
          </a:stretch>
        </p:blipFill>
        <p:spPr>
          <a:xfrm>
            <a:off x="-32" y="35633"/>
            <a:ext cx="9144000" cy="6858000"/>
          </a:xfrm>
          <a:prstGeom prst="rect">
            <a:avLst/>
          </a:prstGeom>
        </p:spPr>
      </p:pic>
      <p:sp>
        <p:nvSpPr>
          <p:cNvPr id="14" name="Title 13"/>
          <p:cNvSpPr>
            <a:spLocks noGrp="1"/>
          </p:cNvSpPr>
          <p:nvPr>
            <p:ph type="ctrTitle"/>
          </p:nvPr>
        </p:nvSpPr>
        <p:spPr>
          <a:xfrm>
            <a:off x="178339" y="5227269"/>
            <a:ext cx="8514692" cy="1333383"/>
          </a:xfrm>
        </p:spPr>
        <p:txBody>
          <a:bodyPr/>
          <a:lstStyle/>
          <a:p>
            <a:r>
              <a:rPr lang="en-GB" sz="3200" dirty="0">
                <a:latin typeface="Century Gothic" panose="020B0502020202020204" pitchFamily="34" charset="0"/>
              </a:rPr>
              <a:t>AI scribing: findings of research into public views and patient experiences</a:t>
            </a:r>
          </a:p>
        </p:txBody>
      </p:sp>
      <p:sp>
        <p:nvSpPr>
          <p:cNvPr id="3" name="Subtitle 2"/>
          <p:cNvSpPr>
            <a:spLocks noGrp="1"/>
          </p:cNvSpPr>
          <p:nvPr>
            <p:ph type="subTitle" idx="1"/>
          </p:nvPr>
        </p:nvSpPr>
        <p:spPr>
          <a:xfrm>
            <a:off x="178339" y="6408225"/>
            <a:ext cx="1036654" cy="304854"/>
          </a:xfrm>
        </p:spPr>
        <p:txBody>
          <a:bodyPr/>
          <a:lstStyle/>
          <a:p>
            <a:r>
              <a:rPr lang="en-GB" sz="1600" dirty="0">
                <a:latin typeface="Century Gothic" panose="020B0502020202020204" pitchFamily="34" charset="0"/>
              </a:rPr>
              <a:t>July 2026</a:t>
            </a:r>
          </a:p>
        </p:txBody>
      </p:sp>
      <p:pic>
        <p:nvPicPr>
          <p:cNvPr id="9" name="Picture 8" descr="Healthwatch-logo_RGB.png">
            <a:extLst>
              <a:ext uri="{FF2B5EF4-FFF2-40B4-BE49-F238E27FC236}">
                <a16:creationId xmlns:a16="http://schemas.microsoft.com/office/drawing/2014/main" id="{0B22FBF1-F735-44F7-8585-457F31378EFF}"/>
              </a:ext>
            </a:extLst>
          </p:cNvPr>
          <p:cNvPicPr>
            <a:picLocks noChangeAspect="1"/>
          </p:cNvPicPr>
          <p:nvPr/>
        </p:nvPicPr>
        <p:blipFill>
          <a:blip r:embed="rId5" cstate="print"/>
          <a:stretch>
            <a:fillRect/>
          </a:stretch>
        </p:blipFill>
        <p:spPr>
          <a:xfrm>
            <a:off x="6012160" y="5994084"/>
            <a:ext cx="3024000" cy="828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90C6-F832-3B5D-7854-00DA5A30B83C}"/>
              </a:ext>
            </a:extLst>
          </p:cNvPr>
          <p:cNvSpPr>
            <a:spLocks noGrp="1"/>
          </p:cNvSpPr>
          <p:nvPr>
            <p:ph type="title"/>
          </p:nvPr>
        </p:nvSpPr>
        <p:spPr>
          <a:xfrm>
            <a:off x="368264" y="283142"/>
            <a:ext cx="8399243" cy="974200"/>
          </a:xfrm>
        </p:spPr>
        <p:txBody>
          <a:bodyPr/>
          <a:lstStyle/>
          <a:p>
            <a:pPr>
              <a:lnSpc>
                <a:spcPct val="90000"/>
              </a:lnSpc>
            </a:pPr>
            <a:r>
              <a:rPr lang="en-GB" sz="2800" dirty="0"/>
              <a:t>Q.6 How do you think patient consent about the use of AI scribing during appointments should work in practice?</a:t>
            </a:r>
          </a:p>
        </p:txBody>
      </p:sp>
      <p:graphicFrame>
        <p:nvGraphicFramePr>
          <p:cNvPr id="9" name="Table 8">
            <a:extLst>
              <a:ext uri="{FF2B5EF4-FFF2-40B4-BE49-F238E27FC236}">
                <a16:creationId xmlns:a16="http://schemas.microsoft.com/office/drawing/2014/main" id="{96C778D6-31CE-9118-C4EC-045E86D369B0}"/>
              </a:ext>
            </a:extLst>
          </p:cNvPr>
          <p:cNvGraphicFramePr>
            <a:graphicFrameLocks noGrp="1"/>
          </p:cNvGraphicFramePr>
          <p:nvPr>
            <p:extLst>
              <p:ext uri="{D42A27DB-BD31-4B8C-83A1-F6EECF244321}">
                <p14:modId xmlns:p14="http://schemas.microsoft.com/office/powerpoint/2010/main" val="3302287015"/>
              </p:ext>
            </p:extLst>
          </p:nvPr>
        </p:nvGraphicFramePr>
        <p:xfrm>
          <a:off x="337558" y="1828800"/>
          <a:ext cx="8399243" cy="3630739"/>
        </p:xfrm>
        <a:graphic>
          <a:graphicData uri="http://schemas.openxmlformats.org/drawingml/2006/table">
            <a:tbl>
              <a:tblPr>
                <a:tableStyleId>{5C22544A-7EE6-4342-B048-85BDC9FD1C3A}</a:tableStyleId>
              </a:tblPr>
              <a:tblGrid>
                <a:gridCol w="7330786">
                  <a:extLst>
                    <a:ext uri="{9D8B030D-6E8A-4147-A177-3AD203B41FA5}">
                      <a16:colId xmlns:a16="http://schemas.microsoft.com/office/drawing/2014/main" val="4084570458"/>
                    </a:ext>
                  </a:extLst>
                </a:gridCol>
                <a:gridCol w="1068457">
                  <a:extLst>
                    <a:ext uri="{9D8B030D-6E8A-4147-A177-3AD203B41FA5}">
                      <a16:colId xmlns:a16="http://schemas.microsoft.com/office/drawing/2014/main" val="4145173538"/>
                    </a:ext>
                  </a:extLst>
                </a:gridCol>
              </a:tblGrid>
              <a:tr h="1299072">
                <a:tc>
                  <a:txBody>
                    <a:bodyPr/>
                    <a:lstStyle/>
                    <a:p>
                      <a:pPr algn="l" fontAlgn="b">
                        <a:buNone/>
                      </a:pPr>
                      <a:r>
                        <a:rPr lang="en-GB" sz="2000" b="1" u="none" strike="noStrike" baseline="0" dirty="0">
                          <a:solidFill>
                            <a:schemeClr val="bg1"/>
                          </a:solidFill>
                          <a:effectLst/>
                        </a:rPr>
                        <a:t>You should be asked by a health professional for your explicit consent before they can use AI scribing during your appointment (an 'opt-in' process)</a:t>
                      </a:r>
                      <a:endParaRPr lang="en-GB" sz="2000" b="1" i="0" u="none" strike="noStrike" baseline="0" dirty="0">
                        <a:solidFill>
                          <a:schemeClr val="bg1"/>
                        </a:solidFill>
                        <a:effectLst/>
                        <a:latin typeface="Aptos Narrow" panose="020B0004020202020204" pitchFamily="34" charset="0"/>
                      </a:endParaRPr>
                    </a:p>
                  </a:txBody>
                  <a:tcPr marL="137160" marR="137160" marT="137160" marB="137160" anchor="ctr">
                    <a:solidFill>
                      <a:srgbClr val="84BD00"/>
                    </a:solidFill>
                  </a:tcPr>
                </a:tc>
                <a:tc>
                  <a:txBody>
                    <a:bodyPr/>
                    <a:lstStyle/>
                    <a:p>
                      <a:pPr algn="ctr" fontAlgn="b">
                        <a:buNone/>
                      </a:pPr>
                      <a:r>
                        <a:rPr lang="en-GB" sz="2400" b="1" u="none" strike="noStrike" dirty="0">
                          <a:solidFill>
                            <a:schemeClr val="bg1"/>
                          </a:solidFill>
                          <a:effectLst/>
                        </a:rPr>
                        <a:t>81%</a:t>
                      </a:r>
                      <a:endParaRPr lang="en-GB" sz="2400" b="1" i="0" u="none" strike="noStrike" dirty="0">
                        <a:solidFill>
                          <a:schemeClr val="bg1"/>
                        </a:solidFill>
                        <a:effectLst/>
                        <a:latin typeface="Aptos Narrow" panose="020B0004020202020204" pitchFamily="34" charset="0"/>
                      </a:endParaRPr>
                    </a:p>
                  </a:txBody>
                  <a:tcPr marL="137160" marR="137160" marT="137160" marB="137160" anchor="ctr">
                    <a:solidFill>
                      <a:srgbClr val="84BD00"/>
                    </a:solidFill>
                  </a:tcPr>
                </a:tc>
                <a:extLst>
                  <a:ext uri="{0D108BD9-81ED-4DB2-BD59-A6C34878D82A}">
                    <a16:rowId xmlns:a16="http://schemas.microsoft.com/office/drawing/2014/main" val="3190179347"/>
                  </a:ext>
                </a:extLst>
              </a:tr>
              <a:tr h="1632167">
                <a:tc>
                  <a:txBody>
                    <a:bodyPr/>
                    <a:lstStyle/>
                    <a:p>
                      <a:pPr algn="l" fontAlgn="b">
                        <a:buNone/>
                      </a:pPr>
                      <a:r>
                        <a:rPr lang="en-GB" sz="2000" b="1" u="none" strike="noStrike" baseline="0" dirty="0">
                          <a:solidFill>
                            <a:schemeClr val="bg1"/>
                          </a:solidFill>
                          <a:effectLst/>
                        </a:rPr>
                        <a:t>Your health professional does not need to ask for your consent each time they use AI scribing, but you can proactively ask them not to use it during your appointment (an  opt-out').</a:t>
                      </a:r>
                      <a:endParaRPr lang="en-GB" sz="2000" b="1" i="0" u="none" strike="noStrike" baseline="0" dirty="0">
                        <a:solidFill>
                          <a:schemeClr val="bg1"/>
                        </a:solidFill>
                        <a:effectLst/>
                        <a:latin typeface="Aptos Narrow" panose="020B0004020202020204" pitchFamily="34" charset="0"/>
                      </a:endParaRPr>
                    </a:p>
                  </a:txBody>
                  <a:tcPr marL="137160" marR="137160" marT="137160" marB="137160" anchor="ctr">
                    <a:solidFill>
                      <a:srgbClr val="84BD00"/>
                    </a:solidFill>
                  </a:tcPr>
                </a:tc>
                <a:tc>
                  <a:txBody>
                    <a:bodyPr/>
                    <a:lstStyle/>
                    <a:p>
                      <a:pPr algn="ctr" fontAlgn="b">
                        <a:buNone/>
                      </a:pPr>
                      <a:r>
                        <a:rPr lang="en-GB" sz="2800" b="1" u="none" strike="noStrike" dirty="0">
                          <a:solidFill>
                            <a:schemeClr val="bg1"/>
                          </a:solidFill>
                          <a:effectLst/>
                        </a:rPr>
                        <a:t>11%</a:t>
                      </a:r>
                      <a:endParaRPr lang="en-GB" sz="2800" b="1" i="0" u="none" strike="noStrike" dirty="0">
                        <a:solidFill>
                          <a:schemeClr val="bg1"/>
                        </a:solidFill>
                        <a:effectLst/>
                        <a:latin typeface="Aptos Narrow" panose="020B0004020202020204" pitchFamily="34" charset="0"/>
                      </a:endParaRPr>
                    </a:p>
                  </a:txBody>
                  <a:tcPr marL="137160" marR="137160" marT="137160" marB="137160" anchor="ctr">
                    <a:solidFill>
                      <a:srgbClr val="84BD00"/>
                    </a:solidFill>
                  </a:tcPr>
                </a:tc>
                <a:extLst>
                  <a:ext uri="{0D108BD9-81ED-4DB2-BD59-A6C34878D82A}">
                    <a16:rowId xmlns:a16="http://schemas.microsoft.com/office/drawing/2014/main" val="2730132326"/>
                  </a:ext>
                </a:extLst>
              </a:tr>
              <a:tr h="699500">
                <a:tc>
                  <a:txBody>
                    <a:bodyPr/>
                    <a:lstStyle/>
                    <a:p>
                      <a:pPr algn="l" fontAlgn="b">
                        <a:buNone/>
                      </a:pPr>
                      <a:r>
                        <a:rPr lang="en-GB" sz="2000" b="1" u="none" strike="noStrike" dirty="0">
                          <a:solidFill>
                            <a:schemeClr val="bg1"/>
                          </a:solidFill>
                          <a:effectLst/>
                        </a:rPr>
                        <a:t>I don't know </a:t>
                      </a:r>
                      <a:endParaRPr lang="en-GB" sz="2000" b="1" i="0" u="none" strike="noStrike" dirty="0">
                        <a:solidFill>
                          <a:schemeClr val="bg1"/>
                        </a:solidFill>
                        <a:effectLst/>
                        <a:latin typeface="Aptos Narrow" panose="020B0004020202020204" pitchFamily="34" charset="0"/>
                      </a:endParaRPr>
                    </a:p>
                  </a:txBody>
                  <a:tcPr marL="137160" marR="137160" marT="137160" marB="137160" anchor="ctr">
                    <a:solidFill>
                      <a:schemeClr val="accent2"/>
                    </a:solidFill>
                  </a:tcPr>
                </a:tc>
                <a:tc>
                  <a:txBody>
                    <a:bodyPr/>
                    <a:lstStyle/>
                    <a:p>
                      <a:pPr algn="ctr" fontAlgn="b">
                        <a:buNone/>
                      </a:pPr>
                      <a:r>
                        <a:rPr lang="en-GB" sz="2400" b="1" u="none" strike="noStrike" dirty="0">
                          <a:solidFill>
                            <a:schemeClr val="bg1"/>
                          </a:solidFill>
                          <a:effectLst/>
                        </a:rPr>
                        <a:t>6%</a:t>
                      </a:r>
                      <a:endParaRPr lang="en-GB" sz="2400" b="1" i="0" u="none" strike="noStrike" dirty="0">
                        <a:solidFill>
                          <a:schemeClr val="bg1"/>
                        </a:solidFill>
                        <a:effectLst/>
                        <a:latin typeface="Aptos Narrow" panose="020B0004020202020204" pitchFamily="34" charset="0"/>
                      </a:endParaRPr>
                    </a:p>
                  </a:txBody>
                  <a:tcPr marL="137160" marR="137160" marT="137160" marB="137160" anchor="ctr">
                    <a:solidFill>
                      <a:srgbClr val="84BD00"/>
                    </a:solidFill>
                  </a:tcPr>
                </a:tc>
                <a:extLst>
                  <a:ext uri="{0D108BD9-81ED-4DB2-BD59-A6C34878D82A}">
                    <a16:rowId xmlns:a16="http://schemas.microsoft.com/office/drawing/2014/main" val="4041717759"/>
                  </a:ext>
                </a:extLst>
              </a:tr>
            </a:tbl>
          </a:graphicData>
        </a:graphic>
      </p:graphicFrame>
      <p:sp>
        <p:nvSpPr>
          <p:cNvPr id="15" name="Text Placeholder 5">
            <a:extLst>
              <a:ext uri="{FF2B5EF4-FFF2-40B4-BE49-F238E27FC236}">
                <a16:creationId xmlns:a16="http://schemas.microsoft.com/office/drawing/2014/main" id="{DA3414F5-2342-447B-0017-FBA044D73CD2}"/>
              </a:ext>
            </a:extLst>
          </p:cNvPr>
          <p:cNvSpPr>
            <a:spLocks noGrp="1"/>
          </p:cNvSpPr>
          <p:nvPr>
            <p:ph type="body" sz="quarter" idx="13"/>
          </p:nvPr>
        </p:nvSpPr>
        <p:spPr>
          <a:xfrm>
            <a:off x="5148197" y="1114416"/>
            <a:ext cx="3368357" cy="369917"/>
          </a:xfrm>
        </p:spPr>
        <p:txBody>
          <a:bodyPr/>
          <a:lstStyle/>
          <a:p>
            <a:r>
              <a:rPr lang="en-GB" dirty="0"/>
              <a:t>Base: 4,039 poll respondents</a:t>
            </a:r>
          </a:p>
          <a:p>
            <a:endParaRPr lang="en-GB" dirty="0"/>
          </a:p>
        </p:txBody>
      </p:sp>
      <p:sp>
        <p:nvSpPr>
          <p:cNvPr id="3" name="Footer Placeholder 3">
            <a:extLst>
              <a:ext uri="{FF2B5EF4-FFF2-40B4-BE49-F238E27FC236}">
                <a16:creationId xmlns:a16="http://schemas.microsoft.com/office/drawing/2014/main" id="{437157DC-E60C-DD1B-EDBD-605974D289B0}"/>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47283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6539-48A6-3B85-A109-EEA404D15DDB}"/>
              </a:ext>
            </a:extLst>
          </p:cNvPr>
          <p:cNvSpPr>
            <a:spLocks noGrp="1"/>
          </p:cNvSpPr>
          <p:nvPr>
            <p:ph type="title"/>
          </p:nvPr>
        </p:nvSpPr>
        <p:spPr>
          <a:xfrm>
            <a:off x="179512" y="88475"/>
            <a:ext cx="8964488" cy="1071731"/>
          </a:xfrm>
        </p:spPr>
        <p:txBody>
          <a:bodyPr/>
          <a:lstStyle/>
          <a:p>
            <a:r>
              <a:rPr lang="en-GB" sz="2200" dirty="0"/>
              <a:t>Q.7 To what extent do you support or oppose the Government's plan to introduce the use of AI scribes across health and care settings?</a:t>
            </a:r>
          </a:p>
        </p:txBody>
      </p:sp>
      <p:sp>
        <p:nvSpPr>
          <p:cNvPr id="10" name="Text Placeholder 5">
            <a:extLst>
              <a:ext uri="{FF2B5EF4-FFF2-40B4-BE49-F238E27FC236}">
                <a16:creationId xmlns:a16="http://schemas.microsoft.com/office/drawing/2014/main" id="{677EBEBE-2FA4-319F-B75F-0FCFE66026E1}"/>
              </a:ext>
            </a:extLst>
          </p:cNvPr>
          <p:cNvSpPr>
            <a:spLocks noGrp="1"/>
          </p:cNvSpPr>
          <p:nvPr>
            <p:ph type="body" sz="quarter" idx="13"/>
          </p:nvPr>
        </p:nvSpPr>
        <p:spPr>
          <a:xfrm>
            <a:off x="5054252" y="818742"/>
            <a:ext cx="3550196" cy="440124"/>
          </a:xfrm>
        </p:spPr>
        <p:txBody>
          <a:bodyPr/>
          <a:lstStyle/>
          <a:p>
            <a:r>
              <a:rPr lang="en-GB" dirty="0"/>
              <a:t>Base: 4,039 poll respondents</a:t>
            </a:r>
          </a:p>
          <a:p>
            <a:endParaRPr lang="en-GB" dirty="0"/>
          </a:p>
        </p:txBody>
      </p:sp>
      <p:graphicFrame>
        <p:nvGraphicFramePr>
          <p:cNvPr id="7" name="Chart Placeholder 3">
            <a:extLst>
              <a:ext uri="{FF2B5EF4-FFF2-40B4-BE49-F238E27FC236}">
                <a16:creationId xmlns:a16="http://schemas.microsoft.com/office/drawing/2014/main" id="{8ABFE1B1-75C9-4448-54AC-AC1DD16B0FB4}"/>
              </a:ext>
            </a:extLst>
          </p:cNvPr>
          <p:cNvGraphicFramePr>
            <a:graphicFrameLocks/>
          </p:cNvGraphicFramePr>
          <p:nvPr>
            <p:extLst>
              <p:ext uri="{D42A27DB-BD31-4B8C-83A1-F6EECF244321}">
                <p14:modId xmlns:p14="http://schemas.microsoft.com/office/powerpoint/2010/main" val="3340583455"/>
              </p:ext>
            </p:extLst>
          </p:nvPr>
        </p:nvGraphicFramePr>
        <p:xfrm>
          <a:off x="179512" y="1327355"/>
          <a:ext cx="8784976" cy="470781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3">
            <a:extLst>
              <a:ext uri="{FF2B5EF4-FFF2-40B4-BE49-F238E27FC236}">
                <a16:creationId xmlns:a16="http://schemas.microsoft.com/office/drawing/2014/main" id="{0A9264C9-C644-F209-08A8-1DEC2D2D7609}"/>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322456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9D4005-5E2A-06C5-3427-0E3EEC09F738}"/>
              </a:ext>
            </a:extLst>
          </p:cNvPr>
          <p:cNvSpPr>
            <a:spLocks noGrp="1"/>
          </p:cNvSpPr>
          <p:nvPr>
            <p:ph type="body" sz="quarter" idx="13"/>
          </p:nvPr>
        </p:nvSpPr>
        <p:spPr>
          <a:xfrm>
            <a:off x="5229616" y="1221556"/>
            <a:ext cx="3442063" cy="387708"/>
          </a:xfrm>
        </p:spPr>
        <p:txBody>
          <a:bodyPr/>
          <a:lstStyle/>
          <a:p>
            <a:r>
              <a:rPr lang="en-GB" dirty="0"/>
              <a:t>Base: 4,039 poll respondents</a:t>
            </a:r>
          </a:p>
        </p:txBody>
      </p:sp>
      <p:grpSp>
        <p:nvGrpSpPr>
          <p:cNvPr id="14" name="Group 13">
            <a:extLst>
              <a:ext uri="{FF2B5EF4-FFF2-40B4-BE49-F238E27FC236}">
                <a16:creationId xmlns:a16="http://schemas.microsoft.com/office/drawing/2014/main" id="{E43DAAD0-F0B7-5BEA-484F-25106C1DE513}"/>
              </a:ext>
            </a:extLst>
          </p:cNvPr>
          <p:cNvGrpSpPr/>
          <p:nvPr/>
        </p:nvGrpSpPr>
        <p:grpSpPr>
          <a:xfrm>
            <a:off x="368264" y="1916832"/>
            <a:ext cx="7804136" cy="4104455"/>
            <a:chOff x="251520" y="1581782"/>
            <a:chExt cx="8424937" cy="4439505"/>
          </a:xfrm>
        </p:grpSpPr>
        <p:graphicFrame>
          <p:nvGraphicFramePr>
            <p:cNvPr id="11" name="Chart 10">
              <a:extLst>
                <a:ext uri="{FF2B5EF4-FFF2-40B4-BE49-F238E27FC236}">
                  <a16:creationId xmlns:a16="http://schemas.microsoft.com/office/drawing/2014/main" id="{D89C6AE6-C9F3-2683-8434-70FF4CD774F9}"/>
                </a:ext>
              </a:extLst>
            </p:cNvPr>
            <p:cNvGraphicFramePr>
              <a:graphicFrameLocks/>
            </p:cNvGraphicFramePr>
            <p:nvPr>
              <p:extLst>
                <p:ext uri="{D42A27DB-BD31-4B8C-83A1-F6EECF244321}">
                  <p14:modId xmlns:p14="http://schemas.microsoft.com/office/powerpoint/2010/main" val="116373951"/>
                </p:ext>
              </p:extLst>
            </p:nvPr>
          </p:nvGraphicFramePr>
          <p:xfrm>
            <a:off x="251520" y="1581782"/>
            <a:ext cx="8424937" cy="44395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C3F9C47D-25E6-466F-BE4F-C3C2F8D033FD}"/>
                </a:ext>
              </a:extLst>
            </p:cNvPr>
            <p:cNvGraphicFramePr>
              <a:graphicFrameLocks/>
            </p:cNvGraphicFramePr>
            <p:nvPr>
              <p:extLst>
                <p:ext uri="{D42A27DB-BD31-4B8C-83A1-F6EECF244321}">
                  <p14:modId xmlns:p14="http://schemas.microsoft.com/office/powerpoint/2010/main" val="1255179772"/>
                </p:ext>
              </p:extLst>
            </p:nvPr>
          </p:nvGraphicFramePr>
          <p:xfrm>
            <a:off x="1524739" y="4451854"/>
            <a:ext cx="7060256" cy="1270013"/>
          </p:xfrm>
          <a:graphic>
            <a:graphicData uri="http://schemas.openxmlformats.org/drawingml/2006/chart">
              <c:chart xmlns:c="http://schemas.openxmlformats.org/drawingml/2006/chart" xmlns:r="http://schemas.openxmlformats.org/officeDocument/2006/relationships" r:id="rId4"/>
            </a:graphicData>
          </a:graphic>
        </p:graphicFrame>
      </p:grpSp>
      <p:sp>
        <p:nvSpPr>
          <p:cNvPr id="15" name="TextBox 14">
            <a:extLst>
              <a:ext uri="{FF2B5EF4-FFF2-40B4-BE49-F238E27FC236}">
                <a16:creationId xmlns:a16="http://schemas.microsoft.com/office/drawing/2014/main" id="{36A92A70-18E4-F90C-90BA-EB95022A7631}"/>
              </a:ext>
            </a:extLst>
          </p:cNvPr>
          <p:cNvSpPr txBox="1"/>
          <p:nvPr/>
        </p:nvSpPr>
        <p:spPr>
          <a:xfrm>
            <a:off x="8087677" y="2367501"/>
            <a:ext cx="812650" cy="646331"/>
          </a:xfrm>
          <a:prstGeom prst="rect">
            <a:avLst/>
          </a:prstGeom>
          <a:noFill/>
        </p:spPr>
        <p:txBody>
          <a:bodyPr wrap="square" rtlCol="0">
            <a:spAutoFit/>
          </a:bodyPr>
          <a:lstStyle/>
          <a:p>
            <a:r>
              <a:rPr lang="en-GB" b="1" dirty="0"/>
              <a:t>Net:</a:t>
            </a:r>
            <a:br>
              <a:rPr lang="en-GB" b="1" dirty="0"/>
            </a:br>
            <a:r>
              <a:rPr lang="en-GB" b="1" dirty="0"/>
              <a:t>44%</a:t>
            </a:r>
          </a:p>
        </p:txBody>
      </p:sp>
      <p:sp>
        <p:nvSpPr>
          <p:cNvPr id="16" name="TextBox 15">
            <a:extLst>
              <a:ext uri="{FF2B5EF4-FFF2-40B4-BE49-F238E27FC236}">
                <a16:creationId xmlns:a16="http://schemas.microsoft.com/office/drawing/2014/main" id="{8BD34BB1-B35F-C057-6B0D-125848DA99EC}"/>
              </a:ext>
            </a:extLst>
          </p:cNvPr>
          <p:cNvSpPr txBox="1"/>
          <p:nvPr/>
        </p:nvSpPr>
        <p:spPr>
          <a:xfrm>
            <a:off x="8110961" y="3599251"/>
            <a:ext cx="683568" cy="646331"/>
          </a:xfrm>
          <a:prstGeom prst="rect">
            <a:avLst/>
          </a:prstGeom>
          <a:noFill/>
        </p:spPr>
        <p:txBody>
          <a:bodyPr wrap="square" rtlCol="0">
            <a:spAutoFit/>
          </a:bodyPr>
          <a:lstStyle/>
          <a:p>
            <a:r>
              <a:rPr lang="en-GB" b="1" dirty="0"/>
              <a:t>Net:21%</a:t>
            </a:r>
          </a:p>
        </p:txBody>
      </p:sp>
      <p:sp>
        <p:nvSpPr>
          <p:cNvPr id="17" name="TextBox 16">
            <a:extLst>
              <a:ext uri="{FF2B5EF4-FFF2-40B4-BE49-F238E27FC236}">
                <a16:creationId xmlns:a16="http://schemas.microsoft.com/office/drawing/2014/main" id="{E1A36614-ED84-ED05-AD7B-CE26E46FD102}"/>
              </a:ext>
            </a:extLst>
          </p:cNvPr>
          <p:cNvSpPr txBox="1"/>
          <p:nvPr/>
        </p:nvSpPr>
        <p:spPr>
          <a:xfrm>
            <a:off x="8141681" y="4941168"/>
            <a:ext cx="683568" cy="646331"/>
          </a:xfrm>
          <a:prstGeom prst="rect">
            <a:avLst/>
          </a:prstGeom>
          <a:noFill/>
        </p:spPr>
        <p:txBody>
          <a:bodyPr wrap="square" rtlCol="0">
            <a:spAutoFit/>
          </a:bodyPr>
          <a:lstStyle/>
          <a:p>
            <a:r>
              <a:rPr lang="en-GB" b="1" dirty="0"/>
              <a:t>Net: 35%</a:t>
            </a:r>
          </a:p>
        </p:txBody>
      </p:sp>
      <p:sp>
        <p:nvSpPr>
          <p:cNvPr id="8" name="Title 1">
            <a:extLst>
              <a:ext uri="{FF2B5EF4-FFF2-40B4-BE49-F238E27FC236}">
                <a16:creationId xmlns:a16="http://schemas.microsoft.com/office/drawing/2014/main" id="{4D84EF18-B8C7-A156-16EF-724D945A18C2}"/>
              </a:ext>
            </a:extLst>
          </p:cNvPr>
          <p:cNvSpPr>
            <a:spLocks noGrp="1"/>
          </p:cNvSpPr>
          <p:nvPr>
            <p:ph type="title"/>
          </p:nvPr>
        </p:nvSpPr>
        <p:spPr>
          <a:xfrm>
            <a:off x="395536" y="250696"/>
            <a:ext cx="8207375" cy="468312"/>
          </a:xfrm>
        </p:spPr>
        <p:txBody>
          <a:bodyPr/>
          <a:lstStyle/>
          <a:p>
            <a:pPr>
              <a:lnSpc>
                <a:spcPct val="90000"/>
              </a:lnSpc>
            </a:pPr>
            <a:r>
              <a:rPr lang="en-GB" sz="2200" dirty="0"/>
              <a:t>Q.8 To what extent do you agree or disagree with the following statement, ‘I trust that effective safeguards will be put in place nationally on AI scribe use in healthcare’?</a:t>
            </a:r>
          </a:p>
        </p:txBody>
      </p:sp>
      <p:sp>
        <p:nvSpPr>
          <p:cNvPr id="2" name="Footer Placeholder 3">
            <a:extLst>
              <a:ext uri="{FF2B5EF4-FFF2-40B4-BE49-F238E27FC236}">
                <a16:creationId xmlns:a16="http://schemas.microsoft.com/office/drawing/2014/main" id="{1BEBF81D-2DF8-AB46-9E08-BFC8935B9917}"/>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104319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FD08-EA31-EE98-1588-9E4CB51FAB67}"/>
              </a:ext>
            </a:extLst>
          </p:cNvPr>
          <p:cNvSpPr>
            <a:spLocks noGrp="1"/>
          </p:cNvSpPr>
          <p:nvPr>
            <p:ph type="title"/>
          </p:nvPr>
        </p:nvSpPr>
        <p:spPr>
          <a:xfrm>
            <a:off x="444338" y="232504"/>
            <a:ext cx="8380247" cy="468000"/>
          </a:xfrm>
        </p:spPr>
        <p:txBody>
          <a:bodyPr/>
          <a:lstStyle/>
          <a:p>
            <a:r>
              <a:rPr lang="en-GB" dirty="0"/>
              <a:t>Key findings of self-selecting survey</a:t>
            </a:r>
          </a:p>
        </p:txBody>
      </p:sp>
      <p:sp>
        <p:nvSpPr>
          <p:cNvPr id="3" name="Content Placeholder 2">
            <a:extLst>
              <a:ext uri="{FF2B5EF4-FFF2-40B4-BE49-F238E27FC236}">
                <a16:creationId xmlns:a16="http://schemas.microsoft.com/office/drawing/2014/main" id="{FF70F5AF-9EC3-EEFD-BE84-5DC0538EA348}"/>
              </a:ext>
            </a:extLst>
          </p:cNvPr>
          <p:cNvSpPr>
            <a:spLocks noGrp="1"/>
          </p:cNvSpPr>
          <p:nvPr>
            <p:ph idx="1"/>
          </p:nvPr>
        </p:nvSpPr>
        <p:spPr>
          <a:xfrm>
            <a:off x="368264" y="836711"/>
            <a:ext cx="8699661" cy="5125677"/>
          </a:xfrm>
        </p:spPr>
        <p:txBody>
          <a:bodyPr/>
          <a:lstStyle/>
          <a:p>
            <a:pPr marL="342900" indent="-342900">
              <a:buFont typeface="Arial" panose="020B0604020202020204" pitchFamily="34" charset="0"/>
              <a:buChar char="•"/>
            </a:pPr>
            <a:r>
              <a:rPr lang="en-GB" sz="2000" dirty="0"/>
              <a:t>44 people across England answered the survey</a:t>
            </a:r>
          </a:p>
          <a:p>
            <a:pPr marL="342900" indent="-342900">
              <a:buFont typeface="Arial" panose="020B0604020202020204" pitchFamily="34" charset="0"/>
              <a:buChar char="•"/>
            </a:pPr>
            <a:r>
              <a:rPr lang="en-GB" sz="2000" dirty="0"/>
              <a:t>30 said AI scribes had been used in an NHS appointment in the past year, mostly at their GP (22) or hospital (6)</a:t>
            </a:r>
          </a:p>
          <a:p>
            <a:pPr marL="342900" indent="-342900">
              <a:buFont typeface="Arial" panose="020B0604020202020204" pitchFamily="34" charset="0"/>
              <a:buChar char="•"/>
            </a:pPr>
            <a:r>
              <a:rPr lang="en-GB" sz="2000" dirty="0"/>
              <a:t>Most were told AI scribing would be used, before or during appointments</a:t>
            </a:r>
          </a:p>
          <a:p>
            <a:pPr marL="342900" indent="-342900">
              <a:buFont typeface="Arial" panose="020B0604020202020204" pitchFamily="34" charset="0"/>
              <a:buChar char="•"/>
            </a:pPr>
            <a:r>
              <a:rPr lang="en-GB" sz="2000" dirty="0"/>
              <a:t>4 of the 30 were not told, or only realised afterwards, it had been used</a:t>
            </a:r>
          </a:p>
          <a:p>
            <a:pPr marL="342900" indent="-342900">
              <a:buFont typeface="Arial" panose="020B0604020202020204" pitchFamily="34" charset="0"/>
              <a:buChar char="•"/>
            </a:pPr>
            <a:r>
              <a:rPr lang="en-GB" sz="2000" dirty="0"/>
              <a:t>Overall there was a mix of positive, neutral and negative views shared</a:t>
            </a:r>
          </a:p>
          <a:p>
            <a:pPr marL="342900" indent="-342900">
              <a:buFont typeface="Arial" panose="020B0604020202020204" pitchFamily="34" charset="0"/>
              <a:buChar char="•"/>
            </a:pPr>
            <a:r>
              <a:rPr lang="en-GB" sz="2000" dirty="0"/>
              <a:t>A small number reported finding errors in records</a:t>
            </a:r>
          </a:p>
          <a:p>
            <a:pPr marL="342900" indent="-342900">
              <a:buFont typeface="Arial" panose="020B0604020202020204" pitchFamily="34" charset="0"/>
              <a:buChar char="•"/>
            </a:pPr>
            <a:r>
              <a:rPr lang="en-GB" sz="2000" dirty="0"/>
              <a:t>Some people feel AI doesn’t understand all types of accents</a:t>
            </a:r>
          </a:p>
          <a:p>
            <a:pPr marL="342900" indent="-342900">
              <a:buFont typeface="Arial" panose="020B0604020202020204" pitchFamily="34" charset="0"/>
              <a:buChar char="•"/>
            </a:pPr>
            <a:r>
              <a:rPr lang="en-GB" sz="2000" dirty="0"/>
              <a:t>Some people felt it will inhibit full and frank discussions with health professionals.</a:t>
            </a:r>
          </a:p>
          <a:p>
            <a:endParaRPr lang="en-GB" sz="1900" dirty="0"/>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1900" dirty="0"/>
          </a:p>
        </p:txBody>
      </p:sp>
      <p:sp>
        <p:nvSpPr>
          <p:cNvPr id="5" name="Footer Placeholder 3">
            <a:extLst>
              <a:ext uri="{FF2B5EF4-FFF2-40B4-BE49-F238E27FC236}">
                <a16:creationId xmlns:a16="http://schemas.microsoft.com/office/drawing/2014/main" id="{59BDA523-628C-7DFC-76BD-C1AE6A8D1B47}"/>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301576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3BE3-5E63-A6FA-F873-A094436456A2}"/>
            </a:ext>
          </a:extLst>
        </p:cNvPr>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40098220-F6FD-07DF-AEB4-0993A25FA8CA}"/>
              </a:ext>
            </a:extLst>
          </p:cNvPr>
          <p:cNvSpPr>
            <a:spLocks noGrp="1"/>
          </p:cNvSpPr>
          <p:nvPr>
            <p:ph idx="1"/>
          </p:nvPr>
        </p:nvSpPr>
        <p:spPr>
          <a:xfrm>
            <a:off x="376493" y="1144855"/>
            <a:ext cx="8208000" cy="5364000"/>
          </a:xfrm>
        </p:spPr>
        <p:txBody>
          <a:bodyPr/>
          <a:lstStyle/>
          <a:p>
            <a:r>
              <a:rPr lang="en-GB" sz="2800" dirty="0"/>
              <a:t>“I noticed that the clinic letter to my GP was more accurate than it has been previously on occasion.”</a:t>
            </a:r>
          </a:p>
          <a:p>
            <a:endParaRPr lang="en-GB" sz="2800" dirty="0"/>
          </a:p>
          <a:p>
            <a:r>
              <a:rPr lang="en-GB" sz="2800" dirty="0"/>
              <a:t>“Very happy for it to be used this way. It ensures that the detail and nuances of the meeting are captured”</a:t>
            </a:r>
          </a:p>
          <a:p>
            <a:r>
              <a:rPr lang="en-GB" sz="2000" dirty="0"/>
              <a:t>Views shared by survey respondents</a:t>
            </a:r>
          </a:p>
          <a:p>
            <a:endParaRPr lang="en-GB" dirty="0"/>
          </a:p>
          <a:p>
            <a:endParaRPr lang="en-US" sz="2600" dirty="0"/>
          </a:p>
        </p:txBody>
      </p:sp>
      <p:sp>
        <p:nvSpPr>
          <p:cNvPr id="2" name="Footer Placeholder 3">
            <a:extLst>
              <a:ext uri="{FF2B5EF4-FFF2-40B4-BE49-F238E27FC236}">
                <a16:creationId xmlns:a16="http://schemas.microsoft.com/office/drawing/2014/main" id="{92261A3B-9CB3-7F81-4BCE-8EA8B3264BEE}"/>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548351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7D5D7-9EB8-FD18-BB7E-AEC0B5C20C23}"/>
            </a:ext>
          </a:extLst>
        </p:cNvPr>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7AEC331-88F2-8BFF-5DFA-6C9C47A3DEBA}"/>
              </a:ext>
            </a:extLst>
          </p:cNvPr>
          <p:cNvSpPr>
            <a:spLocks noGrp="1"/>
          </p:cNvSpPr>
          <p:nvPr>
            <p:ph idx="1"/>
          </p:nvPr>
        </p:nvSpPr>
        <p:spPr>
          <a:xfrm>
            <a:off x="539552" y="548680"/>
            <a:ext cx="7427168" cy="5364000"/>
          </a:xfrm>
        </p:spPr>
        <p:txBody>
          <a:bodyPr anchor="ctr"/>
          <a:lstStyle/>
          <a:p>
            <a:r>
              <a:rPr lang="en-GB" sz="2600" dirty="0"/>
              <a:t>“I feel violated about the nonconsensual use of AI in my appointment. I had no idea it was even being used, and while the surgery website states that you can opt out of it, this was never brought to my notice in the appointment. I certainly would not have shared some of what I did with the GP if I had known.”</a:t>
            </a:r>
          </a:p>
          <a:p>
            <a:r>
              <a:rPr lang="en-GB" sz="2000" dirty="0"/>
              <a:t>View shared by survey respondent</a:t>
            </a:r>
          </a:p>
          <a:p>
            <a:endParaRPr lang="en-GB" sz="2600" dirty="0"/>
          </a:p>
          <a:p>
            <a:endParaRPr lang="en-US" dirty="0"/>
          </a:p>
        </p:txBody>
      </p:sp>
      <p:sp>
        <p:nvSpPr>
          <p:cNvPr id="2" name="Footer Placeholder 3">
            <a:extLst>
              <a:ext uri="{FF2B5EF4-FFF2-40B4-BE49-F238E27FC236}">
                <a16:creationId xmlns:a16="http://schemas.microsoft.com/office/drawing/2014/main" id="{FC7751BC-754E-2229-C1A0-BFB562C3AABE}"/>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813999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75473-00CB-6F6A-8B0D-4534B474D24A}"/>
            </a:ext>
          </a:extLst>
        </p:cNvPr>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F8CCF83D-8CF5-BFC9-04C8-B459AEAA55CC}"/>
              </a:ext>
            </a:extLst>
          </p:cNvPr>
          <p:cNvSpPr>
            <a:spLocks noGrp="1"/>
          </p:cNvSpPr>
          <p:nvPr>
            <p:ph idx="1"/>
          </p:nvPr>
        </p:nvSpPr>
        <p:spPr>
          <a:xfrm>
            <a:off x="376493" y="1000477"/>
            <a:ext cx="8208000" cy="5364000"/>
          </a:xfrm>
        </p:spPr>
        <p:txBody>
          <a:bodyPr/>
          <a:lstStyle/>
          <a:p>
            <a:r>
              <a:rPr lang="en-GB" sz="2600" dirty="0"/>
              <a:t>“I think the communication about the new technology being used to patients cannot be one size fits all. In my experience my Father completely misunderstood, he thought the conversation was going to be with another doctor, not a device listening in and taking notes that would be added to his medical record.”</a:t>
            </a:r>
            <a:br>
              <a:rPr lang="en-GB" sz="2600" dirty="0"/>
            </a:br>
            <a:r>
              <a:rPr lang="en-GB" sz="2000" dirty="0"/>
              <a:t>View shared by survey respondent</a:t>
            </a:r>
            <a:endParaRPr lang="en-US" sz="2000" dirty="0"/>
          </a:p>
        </p:txBody>
      </p:sp>
      <p:sp>
        <p:nvSpPr>
          <p:cNvPr id="2" name="Footer Placeholder 3">
            <a:extLst>
              <a:ext uri="{FF2B5EF4-FFF2-40B4-BE49-F238E27FC236}">
                <a16:creationId xmlns:a16="http://schemas.microsoft.com/office/drawing/2014/main" id="{94DDB90A-802C-FA2A-A144-44CA7E15B05A}"/>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3420159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0D994-8E92-FB22-AB11-9D332F287261}"/>
            </a:ext>
          </a:extLst>
        </p:cNvPr>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9DE9EB5D-E861-D33F-3312-54D516D48CF5}"/>
              </a:ext>
            </a:extLst>
          </p:cNvPr>
          <p:cNvSpPr>
            <a:spLocks noGrp="1"/>
          </p:cNvSpPr>
          <p:nvPr>
            <p:ph idx="1"/>
          </p:nvPr>
        </p:nvSpPr>
        <p:spPr>
          <a:xfrm>
            <a:off x="683568" y="260648"/>
            <a:ext cx="7427168" cy="5364000"/>
          </a:xfrm>
        </p:spPr>
        <p:txBody>
          <a:bodyPr anchor="ctr"/>
          <a:lstStyle/>
          <a:p>
            <a:r>
              <a:rPr lang="en-US" sz="2400" dirty="0"/>
              <a:t>“One summary gave a misdiagnosis. As I am a healthcare professional myself, I noticed the errors and drew it to their attention. This was eventually corrected but was a very traumatizing experience to be given an incorrect diagnosis because of AI then be told it’s a typo.”</a:t>
            </a:r>
          </a:p>
          <a:p>
            <a:r>
              <a:rPr lang="en-US" sz="2000" dirty="0"/>
              <a:t>View shared by survey respondent</a:t>
            </a:r>
          </a:p>
        </p:txBody>
      </p:sp>
      <p:sp>
        <p:nvSpPr>
          <p:cNvPr id="2" name="Footer Placeholder 3">
            <a:extLst>
              <a:ext uri="{FF2B5EF4-FFF2-40B4-BE49-F238E27FC236}">
                <a16:creationId xmlns:a16="http://schemas.microsoft.com/office/drawing/2014/main" id="{C3B97E67-3B91-7EC3-687E-5D708E4214C4}"/>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80777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6D31C-77EC-2385-0181-1C59878FABD6}"/>
            </a:ext>
          </a:extLst>
        </p:cNvPr>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042732D-AE74-BDE0-1128-9EF63D822ACC}"/>
              </a:ext>
            </a:extLst>
          </p:cNvPr>
          <p:cNvSpPr>
            <a:spLocks noGrp="1"/>
          </p:cNvSpPr>
          <p:nvPr>
            <p:ph idx="1"/>
          </p:nvPr>
        </p:nvSpPr>
        <p:spPr>
          <a:xfrm>
            <a:off x="525630" y="980728"/>
            <a:ext cx="8208000" cy="3076595"/>
          </a:xfrm>
        </p:spPr>
        <p:txBody>
          <a:bodyPr/>
          <a:lstStyle/>
          <a:p>
            <a:r>
              <a:rPr lang="en-GB" sz="2800" dirty="0"/>
              <a:t>“The data is too personal for me to feel comfortable to ever share online - that is why I want to see a GP in person, because I only want that information to ever be shared between myself and the person I trust to share it with.”</a:t>
            </a:r>
          </a:p>
          <a:p>
            <a:r>
              <a:rPr lang="en-GB" sz="2000" dirty="0"/>
              <a:t>View shared by survey respondent</a:t>
            </a:r>
          </a:p>
          <a:p>
            <a:endParaRPr lang="en-US" sz="2600" dirty="0"/>
          </a:p>
        </p:txBody>
      </p:sp>
      <p:sp>
        <p:nvSpPr>
          <p:cNvPr id="2" name="Footer Placeholder 3">
            <a:extLst>
              <a:ext uri="{FF2B5EF4-FFF2-40B4-BE49-F238E27FC236}">
                <a16:creationId xmlns:a16="http://schemas.microsoft.com/office/drawing/2014/main" id="{140D49EC-0376-562E-8702-25BCB11172DA}"/>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412002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8905-3258-8488-C9A0-29DCCBB0D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25A1B-1DDA-B4C1-99FB-BBE0D928A797}"/>
              </a:ext>
            </a:extLst>
          </p:cNvPr>
          <p:cNvSpPr>
            <a:spLocks noGrp="1"/>
          </p:cNvSpPr>
          <p:nvPr>
            <p:ph type="title"/>
          </p:nvPr>
        </p:nvSpPr>
        <p:spPr>
          <a:xfrm>
            <a:off x="444339" y="232504"/>
            <a:ext cx="8208000" cy="468000"/>
          </a:xfrm>
        </p:spPr>
        <p:txBody>
          <a:bodyPr/>
          <a:lstStyle/>
          <a:p>
            <a:r>
              <a:rPr lang="en-GB" dirty="0"/>
              <a:t>Contact details</a:t>
            </a:r>
          </a:p>
        </p:txBody>
      </p:sp>
      <p:sp>
        <p:nvSpPr>
          <p:cNvPr id="3" name="Content Placeholder 2">
            <a:extLst>
              <a:ext uri="{FF2B5EF4-FFF2-40B4-BE49-F238E27FC236}">
                <a16:creationId xmlns:a16="http://schemas.microsoft.com/office/drawing/2014/main" id="{BBBBA1C3-CB6A-051D-9386-50F39C35D14B}"/>
              </a:ext>
            </a:extLst>
          </p:cNvPr>
          <p:cNvSpPr>
            <a:spLocks noGrp="1"/>
          </p:cNvSpPr>
          <p:nvPr>
            <p:ph idx="1"/>
          </p:nvPr>
        </p:nvSpPr>
        <p:spPr>
          <a:xfrm>
            <a:off x="444339" y="983876"/>
            <a:ext cx="8208000" cy="3888456"/>
          </a:xfrm>
        </p:spPr>
        <p:txBody>
          <a:bodyPr/>
          <a:lstStyle/>
          <a:p>
            <a:r>
              <a:rPr lang="en-GB" sz="2400" b="1" dirty="0"/>
              <a:t>If you have further questions about this research, please email:</a:t>
            </a:r>
          </a:p>
          <a:p>
            <a:r>
              <a:rPr lang="en-GB" dirty="0">
                <a:hlinkClick r:id="rId3"/>
              </a:rPr>
              <a:t>policy@healthwatch.co.uk</a:t>
            </a:r>
            <a:r>
              <a:rPr lang="en-GB" dirty="0"/>
              <a:t> </a:t>
            </a:r>
          </a:p>
          <a:p>
            <a:r>
              <a:rPr lang="en-GB" dirty="0"/>
              <a:t>or</a:t>
            </a:r>
          </a:p>
          <a:p>
            <a:r>
              <a:rPr lang="en-GB" dirty="0">
                <a:hlinkClick r:id="rId4"/>
              </a:rPr>
              <a:t>william.pett@healthwatch.co.uk</a:t>
            </a:r>
            <a:r>
              <a:rPr lang="en-GB" dirty="0"/>
              <a:t> – Interim director of policy and external affairs</a:t>
            </a:r>
          </a:p>
          <a:p>
            <a:r>
              <a:rPr lang="en-GB" dirty="0">
                <a:hlinkClick r:id="rId5"/>
              </a:rPr>
              <a:t>rebecca.curtayne@healthwatch.co.uk</a:t>
            </a:r>
            <a:r>
              <a:rPr lang="en-GB" dirty="0"/>
              <a:t> – External affairs manager</a:t>
            </a:r>
          </a:p>
          <a:p>
            <a:r>
              <a:rPr lang="en-GB" dirty="0">
                <a:hlinkClick r:id="rId6"/>
              </a:rPr>
              <a:t>astor.gilliland@healthwatch.co.uk</a:t>
            </a:r>
            <a:r>
              <a:rPr lang="en-GB" dirty="0"/>
              <a:t> – Senior research analyst</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Footer Placeholder 3">
            <a:extLst>
              <a:ext uri="{FF2B5EF4-FFF2-40B4-BE49-F238E27FC236}">
                <a16:creationId xmlns:a16="http://schemas.microsoft.com/office/drawing/2014/main" id="{FDB4A9F7-61DA-52D7-00C1-73719049991F}"/>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408598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23A5-0181-05FB-1A64-2BA72FBEC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8149A-B60F-4615-A483-48681F2F94F1}"/>
              </a:ext>
            </a:extLst>
          </p:cNvPr>
          <p:cNvSpPr>
            <a:spLocks noGrp="1"/>
          </p:cNvSpPr>
          <p:nvPr>
            <p:ph type="title"/>
          </p:nvPr>
        </p:nvSpPr>
        <p:spPr>
          <a:xfrm>
            <a:off x="457200" y="325743"/>
            <a:ext cx="8208000" cy="468000"/>
          </a:xfrm>
        </p:spPr>
        <p:txBody>
          <a:bodyPr anchor="t">
            <a:normAutofit/>
          </a:bodyPr>
          <a:lstStyle/>
          <a:p>
            <a:pPr>
              <a:lnSpc>
                <a:spcPct val="90000"/>
              </a:lnSpc>
            </a:pPr>
            <a:r>
              <a:rPr lang="en-GB" dirty="0"/>
              <a:t>Introduction</a:t>
            </a:r>
          </a:p>
        </p:txBody>
      </p:sp>
      <p:sp>
        <p:nvSpPr>
          <p:cNvPr id="20" name="Content Placeholder 19">
            <a:extLst>
              <a:ext uri="{FF2B5EF4-FFF2-40B4-BE49-F238E27FC236}">
                <a16:creationId xmlns:a16="http://schemas.microsoft.com/office/drawing/2014/main" id="{10034B3E-15EA-51BC-482F-476C7E90920B}"/>
              </a:ext>
            </a:extLst>
          </p:cNvPr>
          <p:cNvSpPr>
            <a:spLocks noGrp="1"/>
          </p:cNvSpPr>
          <p:nvPr>
            <p:ph idx="1"/>
          </p:nvPr>
        </p:nvSpPr>
        <p:spPr>
          <a:xfrm>
            <a:off x="468000" y="980727"/>
            <a:ext cx="8208000" cy="5106921"/>
          </a:xfrm>
        </p:spPr>
        <p:txBody>
          <a:bodyPr/>
          <a:lstStyle/>
          <a:p>
            <a:r>
              <a:rPr lang="en-GB" sz="2000" b="1" dirty="0"/>
              <a:t>What is AI scribing?</a:t>
            </a:r>
          </a:p>
          <a:p>
            <a:r>
              <a:rPr lang="en-GB" sz="2000" dirty="0"/>
              <a:t>The use of an AI digital tool to record, transcribe and summarise conversations between patients and health care professionals</a:t>
            </a:r>
            <a:r>
              <a:rPr lang="en-GB" sz="2000" b="1" dirty="0"/>
              <a:t>. </a:t>
            </a:r>
            <a:r>
              <a:rPr lang="en-GB" sz="2000" dirty="0"/>
              <a:t>It is also known as</a:t>
            </a:r>
            <a:r>
              <a:rPr lang="en-GB" sz="2000" b="1" dirty="0"/>
              <a:t> ‘</a:t>
            </a:r>
            <a:r>
              <a:rPr lang="en-GB" sz="2000" dirty="0"/>
              <a:t>ambient voice technology’ (AVT).</a:t>
            </a:r>
            <a:endParaRPr lang="en-GB" sz="2000" b="1" dirty="0"/>
          </a:p>
          <a:p>
            <a:r>
              <a:rPr lang="en-GB" sz="2000" b="1" dirty="0"/>
              <a:t>What are the Government’s plans for this technology?</a:t>
            </a:r>
          </a:p>
          <a:p>
            <a:r>
              <a:rPr lang="en-GB" sz="2000" dirty="0"/>
              <a:t>The Government has urged the NHS to adopt AI scribing ‘at pace’, to save staff time and to improve patient care.</a:t>
            </a:r>
          </a:p>
          <a:p>
            <a:r>
              <a:rPr lang="en-GB" sz="2000" dirty="0"/>
              <a:t>It has allocated £4.4bn of capital spending for digital technology.</a:t>
            </a:r>
          </a:p>
          <a:p>
            <a:r>
              <a:rPr lang="en-GB" sz="2000" b="1" dirty="0"/>
              <a:t>Why did Healthwatch England undertake this research?</a:t>
            </a:r>
          </a:p>
          <a:p>
            <a:r>
              <a:rPr lang="en-GB" sz="2000" dirty="0"/>
              <a:t>To understand public views and experiences, after receiving patient stories about record errors linked to AI scribing.</a:t>
            </a:r>
          </a:p>
          <a:p>
            <a:r>
              <a:rPr lang="en-GB" sz="2000" dirty="0"/>
              <a:t>We also aim to inform policymakers, including a new Commission into the Regulation of AI in Healthcare, which reports soon.</a:t>
            </a:r>
          </a:p>
        </p:txBody>
      </p:sp>
      <p:sp>
        <p:nvSpPr>
          <p:cNvPr id="4" name="Footer Placeholder 3">
            <a:extLst>
              <a:ext uri="{FF2B5EF4-FFF2-40B4-BE49-F238E27FC236}">
                <a16:creationId xmlns:a16="http://schemas.microsoft.com/office/drawing/2014/main" id="{275054BF-C021-4C72-EF15-479BB0F077DE}"/>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127496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06719-F8E1-7E95-C13B-2E3CABAA64A8}"/>
              </a:ext>
            </a:extLst>
          </p:cNvPr>
          <p:cNvSpPr>
            <a:spLocks noGrp="1"/>
          </p:cNvSpPr>
          <p:nvPr>
            <p:ph type="title"/>
          </p:nvPr>
        </p:nvSpPr>
        <p:spPr>
          <a:xfrm>
            <a:off x="457200" y="325743"/>
            <a:ext cx="8208000" cy="468000"/>
          </a:xfrm>
        </p:spPr>
        <p:txBody>
          <a:bodyPr anchor="t">
            <a:normAutofit/>
          </a:bodyPr>
          <a:lstStyle/>
          <a:p>
            <a:pPr>
              <a:lnSpc>
                <a:spcPct val="90000"/>
              </a:lnSpc>
            </a:pPr>
            <a:r>
              <a:rPr lang="en-GB" dirty="0"/>
              <a:t>Research methodology</a:t>
            </a:r>
          </a:p>
        </p:txBody>
      </p:sp>
      <p:sp>
        <p:nvSpPr>
          <p:cNvPr id="20" name="Content Placeholder 19">
            <a:extLst>
              <a:ext uri="{FF2B5EF4-FFF2-40B4-BE49-F238E27FC236}">
                <a16:creationId xmlns:a16="http://schemas.microsoft.com/office/drawing/2014/main" id="{48113C47-B09E-76C8-DCC0-EE6411913EFA}"/>
              </a:ext>
            </a:extLst>
          </p:cNvPr>
          <p:cNvSpPr>
            <a:spLocks noGrp="1"/>
          </p:cNvSpPr>
          <p:nvPr>
            <p:ph idx="1"/>
          </p:nvPr>
        </p:nvSpPr>
        <p:spPr>
          <a:xfrm>
            <a:off x="457200" y="1233000"/>
            <a:ext cx="8208000" cy="4392000"/>
          </a:xfrm>
        </p:spPr>
        <p:txBody>
          <a:bodyPr/>
          <a:lstStyle/>
          <a:p>
            <a:pPr marL="342900" indent="-342900">
              <a:buFont typeface="Arial" panose="020B0604020202020204" pitchFamily="34" charset="0"/>
              <a:buChar char="•"/>
            </a:pPr>
            <a:r>
              <a:rPr lang="en-GB" sz="2000" dirty="0"/>
              <a:t>We commissioned YouGov to poll a nationally representative sample of 4,039 adults in England, between 16-27 April, 2026.</a:t>
            </a:r>
          </a:p>
          <a:p>
            <a:pPr marL="342900" indent="-342900">
              <a:buFont typeface="Arial" panose="020B0604020202020204" pitchFamily="34" charset="0"/>
              <a:buChar char="•"/>
            </a:pPr>
            <a:r>
              <a:rPr lang="en-GB" sz="2000" dirty="0"/>
              <a:t>We also ran a small self-selecting online survey about people’s experiences of AI scribing, answered by 44 people, between 17-27, April 2026</a:t>
            </a:r>
          </a:p>
          <a:p>
            <a:pPr marL="342900" indent="-342900">
              <a:buFont typeface="Arial" panose="020B0604020202020204" pitchFamily="34" charset="0"/>
              <a:buChar char="•"/>
            </a:pPr>
            <a:r>
              <a:rPr lang="en-GB" sz="2000" dirty="0"/>
              <a:t>Some local Healthwatch also shared case studies.</a:t>
            </a:r>
          </a:p>
        </p:txBody>
      </p:sp>
      <p:sp>
        <p:nvSpPr>
          <p:cNvPr id="3" name="Footer Placeholder 3">
            <a:extLst>
              <a:ext uri="{FF2B5EF4-FFF2-40B4-BE49-F238E27FC236}">
                <a16:creationId xmlns:a16="http://schemas.microsoft.com/office/drawing/2014/main" id="{52C0B9F4-C872-47FD-FE9D-3F970443DE17}"/>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213067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6D3A-64B5-5F68-8F4A-DB01E5CF1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AF66D-B2C9-D9FE-03CE-5E5DF086738B}"/>
              </a:ext>
            </a:extLst>
          </p:cNvPr>
          <p:cNvSpPr>
            <a:spLocks noGrp="1"/>
          </p:cNvSpPr>
          <p:nvPr>
            <p:ph type="title"/>
          </p:nvPr>
        </p:nvSpPr>
        <p:spPr>
          <a:xfrm>
            <a:off x="457199" y="277911"/>
            <a:ext cx="8208000" cy="468000"/>
          </a:xfrm>
        </p:spPr>
        <p:txBody>
          <a:bodyPr anchor="t">
            <a:normAutofit/>
          </a:bodyPr>
          <a:lstStyle/>
          <a:p>
            <a:pPr>
              <a:lnSpc>
                <a:spcPct val="90000"/>
              </a:lnSpc>
            </a:pPr>
            <a:r>
              <a:rPr lang="en-GB" dirty="0"/>
              <a:t>Key findings</a:t>
            </a:r>
          </a:p>
        </p:txBody>
      </p:sp>
      <p:sp>
        <p:nvSpPr>
          <p:cNvPr id="4" name="Footer Placeholder 3">
            <a:extLst>
              <a:ext uri="{FF2B5EF4-FFF2-40B4-BE49-F238E27FC236}">
                <a16:creationId xmlns:a16="http://schemas.microsoft.com/office/drawing/2014/main" id="{6529934F-B61A-77D4-BAF8-7EA6ECF4B525}"/>
              </a:ext>
            </a:extLst>
          </p:cNvPr>
          <p:cNvSpPr>
            <a:spLocks noGrp="1"/>
          </p:cNvSpPr>
          <p:nvPr>
            <p:ph type="ftr" sz="quarter" idx="11"/>
          </p:nvPr>
        </p:nvSpPr>
        <p:spPr>
          <a:xfrm>
            <a:off x="368264" y="6328855"/>
            <a:ext cx="1774844" cy="360000"/>
          </a:xfrm>
        </p:spPr>
        <p:txBody>
          <a:bodyPr anchor="t">
            <a:normAutofit/>
          </a:bodyPr>
          <a:lstStyle/>
          <a:p>
            <a:pPr>
              <a:spcAft>
                <a:spcPts val="600"/>
              </a:spcAft>
            </a:pPr>
            <a:r>
              <a:rPr lang="en-US" noProof="0" dirty="0"/>
              <a:t>As yet published DO NOT SHARE EXTERNALLY</a:t>
            </a:r>
            <a:endParaRPr lang="en-GB" noProof="0" dirty="0"/>
          </a:p>
        </p:txBody>
      </p:sp>
      <p:sp>
        <p:nvSpPr>
          <p:cNvPr id="3" name="TextBox 2">
            <a:extLst>
              <a:ext uri="{FF2B5EF4-FFF2-40B4-BE49-F238E27FC236}">
                <a16:creationId xmlns:a16="http://schemas.microsoft.com/office/drawing/2014/main" id="{7D7EBF84-84B3-2C35-89C9-2B354C9A298D}"/>
              </a:ext>
            </a:extLst>
          </p:cNvPr>
          <p:cNvSpPr txBox="1"/>
          <p:nvPr/>
        </p:nvSpPr>
        <p:spPr>
          <a:xfrm>
            <a:off x="418367" y="745911"/>
            <a:ext cx="8430693" cy="6632585"/>
          </a:xfrm>
          <a:prstGeom prst="rect">
            <a:avLst/>
          </a:prstGeom>
          <a:noFill/>
        </p:spPr>
        <p:txBody>
          <a:bodyPr wrap="square" rtlCol="0">
            <a:spAutoFit/>
          </a:bodyPr>
          <a:lstStyle/>
          <a:p>
            <a:pPr fontAlgn="b"/>
            <a:br>
              <a:rPr lang="en-GB" sz="2000" dirty="0">
                <a:latin typeface="Century Gothic" panose="020B0502020202020204" pitchFamily="34" charset="0"/>
              </a:rPr>
            </a:br>
            <a:r>
              <a:rPr lang="en-GB" sz="2000" b="1" dirty="0">
                <a:latin typeface="Century Gothic" panose="020B0502020202020204" pitchFamily="34" charset="0"/>
              </a:rPr>
              <a:t>People want safeguards on AI scribing use by the NHS</a:t>
            </a:r>
            <a:br>
              <a:rPr lang="en-GB" sz="2000" dirty="0">
                <a:latin typeface="Century Gothic" panose="020B0502020202020204" pitchFamily="34" charset="0"/>
              </a:rPr>
            </a:br>
            <a:endParaRPr lang="en-GB" sz="2000" dirty="0">
              <a:latin typeface="Century Gothic" panose="020B0502020202020204" pitchFamily="34" charset="0"/>
            </a:endParaRPr>
          </a:p>
          <a:p>
            <a:pPr marL="342900" indent="-342900" fontAlgn="b">
              <a:buFont typeface="Arial" panose="020B0604020202020204" pitchFamily="34" charset="0"/>
              <a:buChar char="•"/>
            </a:pPr>
            <a:r>
              <a:rPr lang="en-GB" sz="2000" dirty="0">
                <a:latin typeface="Century Gothic" panose="020B0502020202020204" pitchFamily="34" charset="0"/>
              </a:rPr>
              <a:t>68% of people polled want health professionals to check the accuracy of AI scribing summaries of their consultations.</a:t>
            </a:r>
          </a:p>
          <a:p>
            <a:pPr fontAlgn="b"/>
            <a:endParaRPr lang="en-GB" sz="2000" dirty="0">
              <a:latin typeface="Century Gothic" panose="020B0502020202020204" pitchFamily="34" charset="0"/>
            </a:endParaRPr>
          </a:p>
          <a:p>
            <a:pPr fontAlgn="b"/>
            <a:r>
              <a:rPr lang="en-GB" sz="2000" b="1" dirty="0">
                <a:latin typeface="Century Gothic" panose="020B0502020202020204" pitchFamily="34" charset="0"/>
              </a:rPr>
              <a:t>People may want it switched off when raising sensitive issues</a:t>
            </a:r>
            <a:br>
              <a:rPr lang="en-GB" sz="2000" dirty="0">
                <a:latin typeface="Century Gothic" panose="020B0502020202020204" pitchFamily="34" charset="0"/>
              </a:rPr>
            </a:br>
            <a:endParaRPr lang="en-GB" sz="2000" dirty="0">
              <a:latin typeface="Century Gothic" panose="020B0502020202020204" pitchFamily="34" charset="0"/>
            </a:endParaRPr>
          </a:p>
          <a:p>
            <a:pPr marL="342900" indent="-342900" fontAlgn="b">
              <a:buFont typeface="Arial" panose="020B0604020202020204" pitchFamily="34" charset="0"/>
              <a:buChar char="•"/>
            </a:pPr>
            <a:r>
              <a:rPr lang="en-GB" sz="2000" dirty="0">
                <a:latin typeface="Century Gothic" panose="020B0502020202020204" pitchFamily="34" charset="0"/>
              </a:rPr>
              <a:t>Fewer than one-third of people would be comfortable to have AI scribing on when discussing sexual health (29%), mental health (28%) or domestic abuse (23%) with a health professional, compared with its use during routine health checks (48%).</a:t>
            </a:r>
          </a:p>
          <a:p>
            <a:pPr fontAlgn="b"/>
            <a:endParaRPr lang="en-GB" sz="2000" dirty="0">
              <a:latin typeface="Century Gothic" panose="020B0502020202020204" pitchFamily="34" charset="0"/>
            </a:endParaRPr>
          </a:p>
          <a:p>
            <a:pPr fontAlgn="b"/>
            <a:r>
              <a:rPr lang="en-GB" sz="2000" b="1" dirty="0">
                <a:latin typeface="Century Gothic" panose="020B0502020202020204" pitchFamily="34" charset="0"/>
              </a:rPr>
              <a:t>It’s unclear if AI scribing adoption is slow, or not being disclosed </a:t>
            </a:r>
          </a:p>
          <a:p>
            <a:pPr fontAlgn="b"/>
            <a:endParaRPr lang="en-GB" sz="2000" dirty="0">
              <a:latin typeface="Century Gothic" panose="020B0502020202020204" pitchFamily="34" charset="0"/>
            </a:endParaRPr>
          </a:p>
          <a:p>
            <a:pPr marL="342900" indent="-342900" fontAlgn="b">
              <a:buFont typeface="Arial" panose="020B0604020202020204" pitchFamily="34" charset="0"/>
              <a:buChar char="•"/>
            </a:pPr>
            <a:r>
              <a:rPr lang="en-GB" sz="2000" dirty="0">
                <a:latin typeface="Century Gothic" panose="020B0502020202020204" pitchFamily="34" charset="0"/>
              </a:rPr>
              <a:t>89% people of who’d had a recent NHS appointment said they were not aware or informed whether AI scribing had been used.</a:t>
            </a:r>
            <a:endParaRPr lang="en-GB" sz="1700" dirty="0">
              <a:latin typeface="Century Gothic" panose="020B0502020202020204" pitchFamily="34" charset="0"/>
            </a:endParaRPr>
          </a:p>
          <a:p>
            <a:pPr fontAlgn="b"/>
            <a:endParaRPr lang="en-GB" sz="1700" dirty="0">
              <a:latin typeface="Century Gothic" panose="020B0502020202020204" pitchFamily="34" charset="0"/>
            </a:endParaRPr>
          </a:p>
          <a:p>
            <a:pPr marL="285750" indent="-285750" fontAlgn="b">
              <a:buFont typeface="Arial" panose="020B0604020202020204" pitchFamily="34" charset="0"/>
              <a:buChar char="•"/>
            </a:pPr>
            <a:endParaRPr lang="en-GB" sz="1700" dirty="0"/>
          </a:p>
          <a:p>
            <a:pPr marL="285750" indent="-285750" fontAlgn="b">
              <a:buFont typeface="Arial" panose="020B0604020202020204" pitchFamily="34" charset="0"/>
              <a:buChar char="•"/>
            </a:pPr>
            <a:endParaRPr lang="en-GB" sz="1700" dirty="0"/>
          </a:p>
          <a:p>
            <a:pPr fontAlgn="b"/>
            <a:endParaRPr lang="en-GB" sz="1700" dirty="0"/>
          </a:p>
          <a:p>
            <a:pPr marL="285750" indent="-285750">
              <a:buFont typeface="Arial" panose="020B0604020202020204" pitchFamily="34" charset="0"/>
              <a:buChar char="•"/>
            </a:pPr>
            <a:endParaRPr lang="en-GB" sz="1700" dirty="0"/>
          </a:p>
        </p:txBody>
      </p:sp>
    </p:spTree>
    <p:extLst>
      <p:ext uri="{BB962C8B-B14F-4D97-AF65-F5344CB8AC3E}">
        <p14:creationId xmlns:p14="http://schemas.microsoft.com/office/powerpoint/2010/main" val="423116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7C12-9FDB-EAB9-335E-29B19EE71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C9210-F634-170E-79AD-C39FE5A0DDE4}"/>
              </a:ext>
            </a:extLst>
          </p:cNvPr>
          <p:cNvSpPr>
            <a:spLocks noGrp="1"/>
          </p:cNvSpPr>
          <p:nvPr>
            <p:ph type="title"/>
          </p:nvPr>
        </p:nvSpPr>
        <p:spPr>
          <a:xfrm>
            <a:off x="457199" y="277911"/>
            <a:ext cx="8208000" cy="468000"/>
          </a:xfrm>
        </p:spPr>
        <p:txBody>
          <a:bodyPr anchor="t">
            <a:normAutofit fontScale="90000"/>
          </a:bodyPr>
          <a:lstStyle/>
          <a:p>
            <a:pPr>
              <a:lnSpc>
                <a:spcPct val="90000"/>
              </a:lnSpc>
            </a:pPr>
            <a:r>
              <a:rPr lang="en-GB" sz="3600" dirty="0"/>
              <a:t>Questions 1 &amp; 2: AI use, and NHS contact</a:t>
            </a:r>
            <a:br>
              <a:rPr lang="en-GB" dirty="0"/>
            </a:br>
            <a:br>
              <a:rPr lang="en-GB" dirty="0"/>
            </a:br>
            <a:endParaRPr lang="en-GB" dirty="0"/>
          </a:p>
        </p:txBody>
      </p:sp>
      <p:sp>
        <p:nvSpPr>
          <p:cNvPr id="3" name="TextBox 2">
            <a:extLst>
              <a:ext uri="{FF2B5EF4-FFF2-40B4-BE49-F238E27FC236}">
                <a16:creationId xmlns:a16="http://schemas.microsoft.com/office/drawing/2014/main" id="{1AEAE0C0-AD85-FCD3-96D5-CB7265881236}"/>
              </a:ext>
            </a:extLst>
          </p:cNvPr>
          <p:cNvSpPr txBox="1"/>
          <p:nvPr/>
        </p:nvSpPr>
        <p:spPr>
          <a:xfrm>
            <a:off x="372503" y="918754"/>
            <a:ext cx="8430693" cy="1477328"/>
          </a:xfrm>
          <a:prstGeom prst="rect">
            <a:avLst/>
          </a:prstGeom>
          <a:noFill/>
        </p:spPr>
        <p:txBody>
          <a:bodyPr wrap="square" rtlCol="0">
            <a:spAutoFit/>
          </a:bodyPr>
          <a:lstStyle/>
          <a:p>
            <a:pPr fontAlgn="b"/>
            <a:endParaRPr lang="en-GB" dirty="0">
              <a:latin typeface="Century Gothic" panose="020B0502020202020204" pitchFamily="34" charset="0"/>
            </a:endParaRPr>
          </a:p>
          <a:p>
            <a:pPr marL="285750" indent="-285750" fontAlgn="b">
              <a:buFont typeface="Arial" panose="020B0604020202020204" pitchFamily="34" charset="0"/>
              <a:buChar char="•"/>
            </a:pPr>
            <a:endParaRPr lang="en-GB" dirty="0"/>
          </a:p>
          <a:p>
            <a:pPr marL="285750" indent="-285750" fontAlgn="b">
              <a:buFont typeface="Arial" panose="020B0604020202020204" pitchFamily="34" charset="0"/>
              <a:buChar char="•"/>
            </a:pPr>
            <a:endParaRPr lang="en-GB" dirty="0"/>
          </a:p>
          <a:p>
            <a:pPr fontAlgn="b"/>
            <a:endParaRPr lang="en-GB" dirty="0"/>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6C726044-4903-D870-4E39-531C2715C911}"/>
              </a:ext>
            </a:extLst>
          </p:cNvPr>
          <p:cNvSpPr txBox="1"/>
          <p:nvPr/>
        </p:nvSpPr>
        <p:spPr>
          <a:xfrm>
            <a:off x="457199" y="832437"/>
            <a:ext cx="4572000" cy="369332"/>
          </a:xfrm>
          <a:prstGeom prst="rect">
            <a:avLst/>
          </a:prstGeom>
          <a:noFill/>
        </p:spPr>
        <p:txBody>
          <a:bodyPr wrap="square">
            <a:spAutoFit/>
          </a:bodyPr>
          <a:lstStyle/>
          <a:p>
            <a:r>
              <a:rPr kumimoji="0" lang="en-GB" sz="1800" b="1" i="0" u="none" strike="noStrike" kern="1200" cap="none" spc="50" normalizeH="0" baseline="0" noProof="0" dirty="0">
                <a:ln>
                  <a:noFill/>
                </a:ln>
                <a:solidFill>
                  <a:srgbClr val="BFBFBF">
                    <a:lumMod val="50000"/>
                  </a:srgbClr>
                </a:solidFill>
                <a:effectLst/>
                <a:uLnTx/>
                <a:uFillTx/>
                <a:latin typeface="Century Gothic" panose="020B0502020202020204" pitchFamily="34" charset="0"/>
                <a:ea typeface="+mn-ea"/>
                <a:cs typeface="+mn-cs"/>
              </a:rPr>
              <a:t>Base: 4,039 poll respondents</a:t>
            </a:r>
            <a:endParaRPr lang="en-GB" dirty="0"/>
          </a:p>
        </p:txBody>
      </p:sp>
      <p:graphicFrame>
        <p:nvGraphicFramePr>
          <p:cNvPr id="9" name="Chart 8">
            <a:extLst>
              <a:ext uri="{FF2B5EF4-FFF2-40B4-BE49-F238E27FC236}">
                <a16:creationId xmlns:a16="http://schemas.microsoft.com/office/drawing/2014/main" id="{9484BD3C-9FD5-DE33-4AC8-085DA441F8D1}"/>
              </a:ext>
            </a:extLst>
          </p:cNvPr>
          <p:cNvGraphicFramePr/>
          <p:nvPr>
            <p:extLst>
              <p:ext uri="{D42A27DB-BD31-4B8C-83A1-F6EECF244321}">
                <p14:modId xmlns:p14="http://schemas.microsoft.com/office/powerpoint/2010/main" val="2103109696"/>
              </p:ext>
            </p:extLst>
          </p:nvPr>
        </p:nvGraphicFramePr>
        <p:xfrm>
          <a:off x="611560" y="1484784"/>
          <a:ext cx="3096344" cy="3976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D23BD266-7244-A3B6-9CA2-86DA2375AC13}"/>
              </a:ext>
            </a:extLst>
          </p:cNvPr>
          <p:cNvGraphicFramePr/>
          <p:nvPr>
            <p:extLst>
              <p:ext uri="{D42A27DB-BD31-4B8C-83A1-F6EECF244321}">
                <p14:modId xmlns:p14="http://schemas.microsoft.com/office/powerpoint/2010/main" val="4284276096"/>
              </p:ext>
            </p:extLst>
          </p:nvPr>
        </p:nvGraphicFramePr>
        <p:xfrm>
          <a:off x="4509044" y="1288087"/>
          <a:ext cx="4484644" cy="45800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BF89ECC7-2D27-AF18-A189-523F15E4BE22}"/>
              </a:ext>
            </a:extLst>
          </p:cNvPr>
          <p:cNvGraphicFramePr/>
          <p:nvPr>
            <p:extLst>
              <p:ext uri="{D42A27DB-BD31-4B8C-83A1-F6EECF244321}">
                <p14:modId xmlns:p14="http://schemas.microsoft.com/office/powerpoint/2010/main" val="3663785202"/>
              </p:ext>
            </p:extLst>
          </p:nvPr>
        </p:nvGraphicFramePr>
        <p:xfrm>
          <a:off x="29842" y="1288086"/>
          <a:ext cx="4636103" cy="4886913"/>
        </p:xfrm>
        <a:graphic>
          <a:graphicData uri="http://schemas.openxmlformats.org/drawingml/2006/chart">
            <c:chart xmlns:c="http://schemas.openxmlformats.org/drawingml/2006/chart" xmlns:r="http://schemas.openxmlformats.org/officeDocument/2006/relationships" r:id="rId5"/>
          </a:graphicData>
        </a:graphic>
      </p:graphicFrame>
      <p:sp>
        <p:nvSpPr>
          <p:cNvPr id="5" name="Footer Placeholder 3">
            <a:extLst>
              <a:ext uri="{FF2B5EF4-FFF2-40B4-BE49-F238E27FC236}">
                <a16:creationId xmlns:a16="http://schemas.microsoft.com/office/drawing/2014/main" id="{2DBD0B57-22A0-7B50-6CC7-DE20576BFFCC}"/>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91376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D2ED-F52F-4427-B545-B35C89D3EFF6}"/>
              </a:ext>
            </a:extLst>
          </p:cNvPr>
          <p:cNvSpPr>
            <a:spLocks noGrp="1"/>
          </p:cNvSpPr>
          <p:nvPr>
            <p:ph type="title"/>
          </p:nvPr>
        </p:nvSpPr>
        <p:spPr>
          <a:xfrm>
            <a:off x="179512" y="169145"/>
            <a:ext cx="8856984" cy="1531663"/>
          </a:xfrm>
        </p:spPr>
        <p:txBody>
          <a:bodyPr/>
          <a:lstStyle/>
          <a:p>
            <a:pPr>
              <a:lnSpc>
                <a:spcPct val="90000"/>
              </a:lnSpc>
            </a:pPr>
            <a:r>
              <a:rPr lang="en-GB" sz="2200" dirty="0"/>
              <a:t>Q.2a  Thinking about your appointments over the last 12 months, were AI scribes used during one or more of the appointments?</a:t>
            </a:r>
          </a:p>
        </p:txBody>
      </p:sp>
      <p:graphicFrame>
        <p:nvGraphicFramePr>
          <p:cNvPr id="9" name="Content Placeholder 8">
            <a:extLst>
              <a:ext uri="{FF2B5EF4-FFF2-40B4-BE49-F238E27FC236}">
                <a16:creationId xmlns:a16="http://schemas.microsoft.com/office/drawing/2014/main" id="{41AF238B-5976-155B-B9C5-113F598DAC61}"/>
              </a:ext>
            </a:extLst>
          </p:cNvPr>
          <p:cNvGraphicFramePr>
            <a:graphicFrameLocks noGrp="1"/>
          </p:cNvGraphicFramePr>
          <p:nvPr>
            <p:ph idx="1"/>
            <p:extLst>
              <p:ext uri="{D42A27DB-BD31-4B8C-83A1-F6EECF244321}">
                <p14:modId xmlns:p14="http://schemas.microsoft.com/office/powerpoint/2010/main" val="900636811"/>
              </p:ext>
            </p:extLst>
          </p:nvPr>
        </p:nvGraphicFramePr>
        <p:xfrm>
          <a:off x="-900608" y="1484784"/>
          <a:ext cx="7000793" cy="442678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2768D928-46F0-15FE-4AA4-0F4B69596E97}"/>
              </a:ext>
            </a:extLst>
          </p:cNvPr>
          <p:cNvSpPr/>
          <p:nvPr/>
        </p:nvSpPr>
        <p:spPr>
          <a:xfrm>
            <a:off x="5148064" y="2355972"/>
            <a:ext cx="2952328" cy="32241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t>Of these 307 people:</a:t>
            </a:r>
            <a:br>
              <a:rPr lang="en-GB" sz="1600" b="1" dirty="0"/>
            </a:br>
            <a:br>
              <a:rPr lang="en-GB" sz="1600" b="1" dirty="0"/>
            </a:br>
            <a:r>
              <a:rPr lang="en-GB" sz="1600" b="1" dirty="0"/>
              <a:t>32% were made aware before appointment</a:t>
            </a:r>
          </a:p>
          <a:p>
            <a:endParaRPr lang="en-GB" sz="1600" b="1" dirty="0"/>
          </a:p>
          <a:p>
            <a:r>
              <a:rPr lang="en-GB" sz="1600" b="1" dirty="0"/>
              <a:t>40% were made aware during appointment</a:t>
            </a:r>
          </a:p>
          <a:p>
            <a:endParaRPr lang="en-GB" sz="1600" b="1" dirty="0"/>
          </a:p>
          <a:p>
            <a:r>
              <a:rPr lang="en-GB" sz="1600" b="1" dirty="0"/>
              <a:t>18% only found out afterwards</a:t>
            </a:r>
          </a:p>
          <a:p>
            <a:endParaRPr lang="en-GB" b="1" dirty="0"/>
          </a:p>
          <a:p>
            <a:r>
              <a:rPr lang="en-GB" sz="1600" b="1" dirty="0"/>
              <a:t>9% refused use</a:t>
            </a:r>
          </a:p>
        </p:txBody>
      </p:sp>
      <p:cxnSp>
        <p:nvCxnSpPr>
          <p:cNvPr id="29" name="Connector: Elbow 28">
            <a:extLst>
              <a:ext uri="{FF2B5EF4-FFF2-40B4-BE49-F238E27FC236}">
                <a16:creationId xmlns:a16="http://schemas.microsoft.com/office/drawing/2014/main" id="{59F6D339-F42B-C901-0D86-BB6BDF9C834C}"/>
              </a:ext>
            </a:extLst>
          </p:cNvPr>
          <p:cNvCxnSpPr>
            <a:cxnSpLocks/>
            <a:endCxn id="13" idx="0"/>
          </p:cNvCxnSpPr>
          <p:nvPr/>
        </p:nvCxnSpPr>
        <p:spPr>
          <a:xfrm>
            <a:off x="2915816" y="2107013"/>
            <a:ext cx="3708412" cy="248959"/>
          </a:xfrm>
          <a:prstGeom prst="bentConnector2">
            <a:avLst/>
          </a:prstGeom>
          <a:ln w="28575"/>
        </p:spPr>
        <p:style>
          <a:lnRef idx="1">
            <a:schemeClr val="accent1"/>
          </a:lnRef>
          <a:fillRef idx="0">
            <a:schemeClr val="accent1"/>
          </a:fillRef>
          <a:effectRef idx="0">
            <a:schemeClr val="accent1"/>
          </a:effectRef>
          <a:fontRef idx="minor">
            <a:schemeClr val="tx1"/>
          </a:fontRef>
        </p:style>
      </p:cxnSp>
      <p:sp>
        <p:nvSpPr>
          <p:cNvPr id="36" name="Text Placeholder 5">
            <a:extLst>
              <a:ext uri="{FF2B5EF4-FFF2-40B4-BE49-F238E27FC236}">
                <a16:creationId xmlns:a16="http://schemas.microsoft.com/office/drawing/2014/main" id="{BA30F394-A112-CCEE-AA29-75302AC9462C}"/>
              </a:ext>
            </a:extLst>
          </p:cNvPr>
          <p:cNvSpPr>
            <a:spLocks noGrp="1"/>
          </p:cNvSpPr>
          <p:nvPr>
            <p:ph type="body" sz="quarter" idx="13"/>
          </p:nvPr>
        </p:nvSpPr>
        <p:spPr>
          <a:xfrm>
            <a:off x="182871" y="914539"/>
            <a:ext cx="8143875" cy="285750"/>
          </a:xfrm>
        </p:spPr>
        <p:txBody>
          <a:bodyPr/>
          <a:lstStyle/>
          <a:p>
            <a:r>
              <a:rPr lang="en-GB" dirty="0"/>
              <a:t>Base: 2,804 poll respondents who’d had an NHS appointment</a:t>
            </a:r>
          </a:p>
        </p:txBody>
      </p:sp>
      <p:sp>
        <p:nvSpPr>
          <p:cNvPr id="3" name="Footer Placeholder 3">
            <a:extLst>
              <a:ext uri="{FF2B5EF4-FFF2-40B4-BE49-F238E27FC236}">
                <a16:creationId xmlns:a16="http://schemas.microsoft.com/office/drawing/2014/main" id="{891D02F5-DA70-6823-6A4D-ACB95A574E27}"/>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424453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96878-59BA-08D9-D74F-CB254D4ABFA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62F39CC-ABF2-52E4-9036-F2ACBB8ABD1D}"/>
              </a:ext>
            </a:extLst>
          </p:cNvPr>
          <p:cNvSpPr>
            <a:spLocks noGrp="1"/>
          </p:cNvSpPr>
          <p:nvPr>
            <p:ph type="title"/>
          </p:nvPr>
        </p:nvSpPr>
        <p:spPr>
          <a:xfrm>
            <a:off x="468312" y="224195"/>
            <a:ext cx="8207375" cy="1166025"/>
          </a:xfrm>
          <a:solidFill>
            <a:schemeClr val="bg2"/>
          </a:solidFill>
        </p:spPr>
        <p:txBody>
          <a:bodyPr/>
          <a:lstStyle/>
          <a:p>
            <a:pPr>
              <a:lnSpc>
                <a:spcPct val="90000"/>
              </a:lnSpc>
            </a:pPr>
            <a:r>
              <a:rPr lang="en-GB" sz="2200" dirty="0"/>
              <a:t>Q.3 How comfortable, if at all, would you be for your health professional to use scribes during the following?</a:t>
            </a:r>
          </a:p>
        </p:txBody>
      </p:sp>
      <p:graphicFrame>
        <p:nvGraphicFramePr>
          <p:cNvPr id="14" name="Chart 13">
            <a:extLst>
              <a:ext uri="{FF2B5EF4-FFF2-40B4-BE49-F238E27FC236}">
                <a16:creationId xmlns:a16="http://schemas.microsoft.com/office/drawing/2014/main" id="{CFB78441-D6D7-4DBD-99C8-D1EBFA941A8E}"/>
              </a:ext>
            </a:extLst>
          </p:cNvPr>
          <p:cNvGraphicFramePr/>
          <p:nvPr>
            <p:extLst>
              <p:ext uri="{D42A27DB-BD31-4B8C-83A1-F6EECF244321}">
                <p14:modId xmlns:p14="http://schemas.microsoft.com/office/powerpoint/2010/main" val="3339276183"/>
              </p:ext>
            </p:extLst>
          </p:nvPr>
        </p:nvGraphicFramePr>
        <p:xfrm>
          <a:off x="0" y="587743"/>
          <a:ext cx="9072929" cy="543743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159A193-723F-3338-012E-5CA30F41B9FF}"/>
              </a:ext>
            </a:extLst>
          </p:cNvPr>
          <p:cNvSpPr txBox="1"/>
          <p:nvPr/>
        </p:nvSpPr>
        <p:spPr>
          <a:xfrm>
            <a:off x="395536" y="1020888"/>
            <a:ext cx="4572000" cy="369332"/>
          </a:xfrm>
          <a:prstGeom prst="rect">
            <a:avLst/>
          </a:prstGeom>
          <a:noFill/>
        </p:spPr>
        <p:txBody>
          <a:bodyPr wrap="square">
            <a:spAutoFit/>
          </a:bodyPr>
          <a:lstStyle/>
          <a:p>
            <a:r>
              <a:rPr kumimoji="0" lang="en-GB" sz="1800" b="1" i="0" u="none" strike="noStrike" kern="1200" cap="none" spc="50" normalizeH="0" baseline="0" noProof="0" dirty="0">
                <a:ln>
                  <a:noFill/>
                </a:ln>
                <a:solidFill>
                  <a:srgbClr val="BFBFBF">
                    <a:lumMod val="50000"/>
                  </a:srgbClr>
                </a:solidFill>
                <a:effectLst/>
                <a:uLnTx/>
                <a:uFillTx/>
                <a:latin typeface="Century Gothic" panose="020B0502020202020204" pitchFamily="34" charset="0"/>
                <a:ea typeface="+mn-ea"/>
                <a:cs typeface="+mn-cs"/>
              </a:rPr>
              <a:t>Base: 4,039 poll respondents</a:t>
            </a:r>
            <a:endParaRPr lang="en-GB" dirty="0"/>
          </a:p>
        </p:txBody>
      </p:sp>
      <p:sp>
        <p:nvSpPr>
          <p:cNvPr id="2" name="Footer Placeholder 3">
            <a:extLst>
              <a:ext uri="{FF2B5EF4-FFF2-40B4-BE49-F238E27FC236}">
                <a16:creationId xmlns:a16="http://schemas.microsoft.com/office/drawing/2014/main" id="{8E8712C3-F592-DE16-CF5F-36E60F258A35}"/>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330662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9A523-BA42-8312-E139-6AA45F9E1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5C2D9-780E-AB5C-EDF6-944E0ECCEE3B}"/>
              </a:ext>
            </a:extLst>
          </p:cNvPr>
          <p:cNvSpPr>
            <a:spLocks noGrp="1"/>
          </p:cNvSpPr>
          <p:nvPr>
            <p:ph type="title"/>
          </p:nvPr>
        </p:nvSpPr>
        <p:spPr>
          <a:xfrm>
            <a:off x="251519" y="302584"/>
            <a:ext cx="8462692" cy="1038184"/>
          </a:xfrm>
        </p:spPr>
        <p:txBody>
          <a:bodyPr/>
          <a:lstStyle/>
          <a:p>
            <a:pPr>
              <a:lnSpc>
                <a:spcPct val="90000"/>
              </a:lnSpc>
            </a:pPr>
            <a:r>
              <a:rPr lang="en-GB" sz="2200" dirty="0"/>
              <a:t>Q. 4 How comfortable or uncomfortable would you feel with an AI scribe being used in your appointment when speaking about the following topics?                 </a:t>
            </a:r>
            <a:r>
              <a:rPr lang="en-GB" sz="1800" spc="50" dirty="0">
                <a:solidFill>
                  <a:srgbClr val="BFBFBF">
                    <a:lumMod val="50000"/>
                  </a:srgbClr>
                </a:solidFill>
              </a:rPr>
              <a:t>Base: 4,039 poll respondents </a:t>
            </a:r>
            <a:br>
              <a:rPr lang="en-GB" sz="2400" dirty="0"/>
            </a:br>
            <a:endParaRPr lang="en-GB" sz="2200" dirty="0"/>
          </a:p>
        </p:txBody>
      </p:sp>
      <p:graphicFrame>
        <p:nvGraphicFramePr>
          <p:cNvPr id="14" name="Chart 13">
            <a:extLst>
              <a:ext uri="{FF2B5EF4-FFF2-40B4-BE49-F238E27FC236}">
                <a16:creationId xmlns:a16="http://schemas.microsoft.com/office/drawing/2014/main" id="{BA197426-8537-E40D-FA3C-57AB02534EF0}"/>
              </a:ext>
            </a:extLst>
          </p:cNvPr>
          <p:cNvGraphicFramePr/>
          <p:nvPr>
            <p:extLst>
              <p:ext uri="{D42A27DB-BD31-4B8C-83A1-F6EECF244321}">
                <p14:modId xmlns:p14="http://schemas.microsoft.com/office/powerpoint/2010/main" val="298329576"/>
              </p:ext>
            </p:extLst>
          </p:nvPr>
        </p:nvGraphicFramePr>
        <p:xfrm>
          <a:off x="251519" y="1300852"/>
          <a:ext cx="8515987" cy="4780534"/>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3">
            <a:extLst>
              <a:ext uri="{FF2B5EF4-FFF2-40B4-BE49-F238E27FC236}">
                <a16:creationId xmlns:a16="http://schemas.microsoft.com/office/drawing/2014/main" id="{F3B7D67F-F501-61D3-F376-2E8A5E279CB3}"/>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75115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5EFF1-C9DB-105A-7726-A43101E96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B5A0C-E6D7-27BD-521D-1302676CB5A4}"/>
              </a:ext>
            </a:extLst>
          </p:cNvPr>
          <p:cNvSpPr>
            <a:spLocks noGrp="1"/>
          </p:cNvSpPr>
          <p:nvPr>
            <p:ph type="title"/>
          </p:nvPr>
        </p:nvSpPr>
        <p:spPr>
          <a:xfrm>
            <a:off x="143508" y="260648"/>
            <a:ext cx="8856984" cy="468000"/>
          </a:xfrm>
        </p:spPr>
        <p:txBody>
          <a:bodyPr/>
          <a:lstStyle/>
          <a:p>
            <a:pPr>
              <a:lnSpc>
                <a:spcPct val="90000"/>
              </a:lnSpc>
            </a:pPr>
            <a:r>
              <a:rPr lang="en-GB" sz="2200" dirty="0"/>
              <a:t>Q.5 What, if anything, would help to make you feel more comfortable with the use of AI scribe technology in your healthcare?</a:t>
            </a:r>
          </a:p>
        </p:txBody>
      </p:sp>
      <p:graphicFrame>
        <p:nvGraphicFramePr>
          <p:cNvPr id="6" name="Chart 5">
            <a:extLst>
              <a:ext uri="{FF2B5EF4-FFF2-40B4-BE49-F238E27FC236}">
                <a16:creationId xmlns:a16="http://schemas.microsoft.com/office/drawing/2014/main" id="{9DE60376-5CF8-ECBD-47D5-002E7E612075}"/>
              </a:ext>
            </a:extLst>
          </p:cNvPr>
          <p:cNvGraphicFramePr>
            <a:graphicFrameLocks/>
          </p:cNvGraphicFramePr>
          <p:nvPr>
            <p:extLst>
              <p:ext uri="{D42A27DB-BD31-4B8C-83A1-F6EECF244321}">
                <p14:modId xmlns:p14="http://schemas.microsoft.com/office/powerpoint/2010/main" val="2832000553"/>
              </p:ext>
            </p:extLst>
          </p:nvPr>
        </p:nvGraphicFramePr>
        <p:xfrm>
          <a:off x="143508" y="1230626"/>
          <a:ext cx="8646767" cy="480804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5">
            <a:extLst>
              <a:ext uri="{FF2B5EF4-FFF2-40B4-BE49-F238E27FC236}">
                <a16:creationId xmlns:a16="http://schemas.microsoft.com/office/drawing/2014/main" id="{F32CE18F-5CDC-0C0C-A3EA-0C809C0EAA2B}"/>
              </a:ext>
            </a:extLst>
          </p:cNvPr>
          <p:cNvSpPr>
            <a:spLocks noGrp="1"/>
          </p:cNvSpPr>
          <p:nvPr>
            <p:ph type="body" sz="quarter" idx="13"/>
          </p:nvPr>
        </p:nvSpPr>
        <p:spPr>
          <a:xfrm>
            <a:off x="4888732" y="893079"/>
            <a:ext cx="3516232" cy="337547"/>
          </a:xfrm>
        </p:spPr>
        <p:txBody>
          <a:bodyPr/>
          <a:lstStyle/>
          <a:p>
            <a:r>
              <a:rPr lang="en-GB" dirty="0"/>
              <a:t>Base: 4,039 poll respondents</a:t>
            </a:r>
          </a:p>
          <a:p>
            <a:endParaRPr lang="en-GB" dirty="0"/>
          </a:p>
        </p:txBody>
      </p:sp>
      <p:sp>
        <p:nvSpPr>
          <p:cNvPr id="3" name="Footer Placeholder 3">
            <a:extLst>
              <a:ext uri="{FF2B5EF4-FFF2-40B4-BE49-F238E27FC236}">
                <a16:creationId xmlns:a16="http://schemas.microsoft.com/office/drawing/2014/main" id="{00AFF947-4A05-C0EF-0727-B5F800E150AC}"/>
              </a:ext>
            </a:extLst>
          </p:cNvPr>
          <p:cNvSpPr>
            <a:spLocks noGrp="1"/>
          </p:cNvSpPr>
          <p:nvPr>
            <p:ph type="ftr" sz="quarter" idx="11"/>
          </p:nvPr>
        </p:nvSpPr>
        <p:spPr>
          <a:xfrm>
            <a:off x="368263" y="6328855"/>
            <a:ext cx="2738191" cy="360000"/>
          </a:xfrm>
        </p:spPr>
        <p:txBody>
          <a:bodyPr anchor="t">
            <a:normAutofit/>
          </a:bodyPr>
          <a:lstStyle/>
          <a:p>
            <a:pPr>
              <a:spcAft>
                <a:spcPts val="600"/>
              </a:spcAft>
            </a:pPr>
            <a:r>
              <a:rPr lang="en-US" dirty="0"/>
              <a:t>Healthwatch England</a:t>
            </a:r>
            <a:br>
              <a:rPr lang="en-US" dirty="0"/>
            </a:br>
            <a:r>
              <a:rPr lang="en-US" dirty="0"/>
              <a:t>AI scribing research findings, July 2026 </a:t>
            </a:r>
            <a:endParaRPr lang="en-GB" noProof="0" dirty="0"/>
          </a:p>
        </p:txBody>
      </p:sp>
    </p:spTree>
    <p:extLst>
      <p:ext uri="{BB962C8B-B14F-4D97-AF65-F5344CB8AC3E}">
        <p14:creationId xmlns:p14="http://schemas.microsoft.com/office/powerpoint/2010/main" val="134384163"/>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1215 - Healthwatch Powerpoint Template 2021 - [Century Gothic Font - day to day]" id="{BA1F423F-5344-4C3C-A7D9-E4812F0593FF}" vid="{19A0BB72-E31C-4D03-9336-5AF7C87A01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ba204a-7cec-4086-a9b5-f26e8fa56635">
      <Terms xmlns="http://schemas.microsoft.com/office/infopath/2007/PartnerControls"/>
    </lcf76f155ced4ddcb4097134ff3c332f>
    <TaxCatchAll xmlns="6ce766b5-4c61-445e-8acf-a0272427aa83" xsi:nil="true"/>
    <SharedWithUsers xmlns="6ce766b5-4c61-445e-8acf-a0272427aa83">
      <UserInfo>
        <DisplayName/>
        <AccountId xsi:nil="true"/>
        <AccountType/>
      </UserInfo>
    </SharedWithUsers>
    <MediaLengthInSeconds xmlns="19ba204a-7cec-4086-a9b5-f26e8fa566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C1339D6737648A8C86C1C80D7AA4E" ma:contentTypeVersion="17" ma:contentTypeDescription="Create a new document." ma:contentTypeScope="" ma:versionID="efa01af2129ee7b46475dd4b27054900">
  <xsd:schema xmlns:xsd="http://www.w3.org/2001/XMLSchema" xmlns:xs="http://www.w3.org/2001/XMLSchema" xmlns:p="http://schemas.microsoft.com/office/2006/metadata/properties" xmlns:ns2="19ba204a-7cec-4086-a9b5-f26e8fa56635" xmlns:ns3="6ce766b5-4c61-445e-8acf-a0272427aa83" targetNamespace="http://schemas.microsoft.com/office/2006/metadata/properties" ma:root="true" ma:fieldsID="9d91721a68f4ddf4f21cd9c5f4927a4c" ns2:_="" ns3:_="">
    <xsd:import namespace="19ba204a-7cec-4086-a9b5-f26e8fa56635"/>
    <xsd:import namespace="6ce766b5-4c61-445e-8acf-a0272427aa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a204a-7cec-4086-a9b5-f26e8fa56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e766b5-4c61-445e-8acf-a0272427aa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a3ef7d-728c-41c2-8a76-9275bcb17bcc}" ma:internalName="TaxCatchAll" ma:showField="CatchAllData" ma:web="6ce766b5-4c61-445e-8acf-a0272427aa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2.xml><?xml version="1.0" encoding="utf-8"?>
<ds:datastoreItem xmlns:ds="http://schemas.openxmlformats.org/officeDocument/2006/customXml" ds:itemID="{02EAFE27-9A96-443C-8B92-7548B28108F4}">
  <ds:schemaRefs>
    <ds:schemaRef ds:uri="http://purl.org/dc/elements/1.1/"/>
    <ds:schemaRef ds:uri="6ce766b5-4c61-445e-8acf-a0272427aa83"/>
    <ds:schemaRef ds:uri="http://www.w3.org/XML/1998/namespace"/>
    <ds:schemaRef ds:uri="http://schemas.microsoft.com/office/2006/documentManagement/types"/>
    <ds:schemaRef ds:uri="http://purl.org/dc/dcmitype/"/>
    <ds:schemaRef ds:uri="19ba204a-7cec-4086-a9b5-f26e8fa56635"/>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919985E-4EFA-43C8-A94E-58385A278EC4}">
  <ds:schemaRefs>
    <ds:schemaRef ds:uri="19ba204a-7cec-4086-a9b5-f26e8fa56635"/>
    <ds:schemaRef ds:uri="6ce766b5-4c61-445e-8acf-a0272427aa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1491</Words>
  <Application>Microsoft Office PowerPoint</Application>
  <PresentationFormat>On-screen Show (4:3)</PresentationFormat>
  <Paragraphs>176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 Narrow</vt:lpstr>
      <vt:lpstr>Arial</vt:lpstr>
      <vt:lpstr>Calibri</vt:lpstr>
      <vt:lpstr>Century Gothic</vt:lpstr>
      <vt:lpstr>Poppins</vt:lpstr>
      <vt:lpstr>Healthwatch Theme 2021</vt:lpstr>
      <vt:lpstr>AI scribing: findings of research into public views and patient experiences</vt:lpstr>
      <vt:lpstr>Introduction</vt:lpstr>
      <vt:lpstr>Research methodology</vt:lpstr>
      <vt:lpstr>Key findings</vt:lpstr>
      <vt:lpstr>Questions 1 &amp; 2: AI use, and NHS contact  </vt:lpstr>
      <vt:lpstr>Q.2a  Thinking about your appointments over the last 12 months, were AI scribes used during one or more of the appointments?</vt:lpstr>
      <vt:lpstr>Q.3 How comfortable, if at all, would you be for your health professional to use scribes during the following?</vt:lpstr>
      <vt:lpstr>Q. 4 How comfortable or uncomfortable would you feel with an AI scribe being used in your appointment when speaking about the following topics?                 Base: 4,039 poll respondents  </vt:lpstr>
      <vt:lpstr>Q.5 What, if anything, would help to make you feel more comfortable with the use of AI scribe technology in your healthcare?</vt:lpstr>
      <vt:lpstr>Q.6 How do you think patient consent about the use of AI scribing during appointments should work in practice?</vt:lpstr>
      <vt:lpstr>Q.7 To what extent do you support or oppose the Government's plan to introduce the use of AI scribes across health and care settings?</vt:lpstr>
      <vt:lpstr>Q.8 To what extent do you agree or disagree with the following statement, ‘I trust that effective safeguards will be put in place nationally on AI scribe use in healthcare’?</vt:lpstr>
      <vt:lpstr>Key findings of self-selecting survey</vt:lpstr>
      <vt:lpstr>PowerPoint Presentation</vt:lpstr>
      <vt:lpstr>PowerPoint Presentation</vt:lpstr>
      <vt:lpstr>PowerPoint Presentation</vt:lpstr>
      <vt:lpstr>PowerPoint Presentation</vt:lpstr>
      <vt:lpstr>PowerPoint Presentation</vt:lpstr>
      <vt:lpstr>Contact details</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Hannah Goran</cp:lastModifiedBy>
  <cp:revision>3</cp:revision>
  <dcterms:created xsi:type="dcterms:W3CDTF">2021-12-15T13:29:26Z</dcterms:created>
  <dcterms:modified xsi:type="dcterms:W3CDTF">2026-07-15T08:55:45Z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0x010100AA7C1339D6737648A8C86C1C80D7AA4E</vt:lpwstr>
  </property>
  <property fmtid="{D5CDD505-2E9C-101B-9397-08002B2CF9AE}" pid="8" name="MediaServiceImageTags">
    <vt:lpwstr/>
  </property>
  <property fmtid="{D5CDD505-2E9C-101B-9397-08002B2CF9AE}" pid="9" name="Order">
    <vt:r8>938300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